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22"/>
  </p:notesMasterIdLst>
  <p:sldIdLst>
    <p:sldId id="301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07" r:id="rId11"/>
    <p:sldId id="309" r:id="rId12"/>
    <p:sldId id="310" r:id="rId13"/>
    <p:sldId id="258" r:id="rId14"/>
    <p:sldId id="334" r:id="rId15"/>
    <p:sldId id="311" r:id="rId16"/>
    <p:sldId id="313" r:id="rId17"/>
    <p:sldId id="260" r:id="rId18"/>
    <p:sldId id="314" r:id="rId19"/>
    <p:sldId id="325" r:id="rId20"/>
    <p:sldId id="277" r:id="rId21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083"/>
    <a:srgbClr val="242452"/>
    <a:srgbClr val="3333FF"/>
    <a:srgbClr val="0000FF"/>
    <a:srgbClr val="135F82"/>
    <a:srgbClr val="FFA700"/>
    <a:srgbClr val="270F6B"/>
    <a:srgbClr val="C0504D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86355" autoAdjust="0"/>
  </p:normalViewPr>
  <p:slideViewPr>
    <p:cSldViewPr>
      <p:cViewPr>
        <p:scale>
          <a:sx n="40" d="100"/>
          <a:sy n="40" d="100"/>
        </p:scale>
        <p:origin x="-342" y="-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1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1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4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50" r:id="rId16"/>
    <p:sldLayoutId id="2147483753" r:id="rId17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4.bin"/><Relationship Id="rId3" Type="http://schemas.openxmlformats.org/officeDocument/2006/relationships/image" Target="../media/image610.png"/><Relationship Id="rId7" Type="http://schemas.openxmlformats.org/officeDocument/2006/relationships/image" Target="../media/image2.jpeg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4.png"/><Relationship Id="rId11" Type="http://schemas.openxmlformats.org/officeDocument/2006/relationships/image" Target="../media/image47.png"/><Relationship Id="rId5" Type="http://schemas.openxmlformats.org/officeDocument/2006/relationships/image" Target="../media/image63.png"/><Relationship Id="rId10" Type="http://schemas.openxmlformats.org/officeDocument/2006/relationships/image" Target="../media/image29.png"/><Relationship Id="rId4" Type="http://schemas.openxmlformats.org/officeDocument/2006/relationships/image" Target="../media/image62.png"/><Relationship Id="rId9" Type="http://schemas.openxmlformats.org/officeDocument/2006/relationships/image" Target="../media/image320.png"/><Relationship Id="rId14" Type="http://schemas.openxmlformats.org/officeDocument/2006/relationships/image" Target="../media/image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8.png"/><Relationship Id="rId7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2.jpe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11" Type="http://schemas.openxmlformats.org/officeDocument/2006/relationships/image" Target="../media/image1.wmf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2.jpe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png"/><Relationship Id="rId11" Type="http://schemas.openxmlformats.org/officeDocument/2006/relationships/image" Target="../media/image1.wmf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0.png"/><Relationship Id="rId7" Type="http://schemas.openxmlformats.org/officeDocument/2006/relationships/image" Target="../media/image2.jpe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png"/><Relationship Id="rId11" Type="http://schemas.openxmlformats.org/officeDocument/2006/relationships/image" Target="../media/image1.wmf"/><Relationship Id="rId5" Type="http://schemas.openxmlformats.org/officeDocument/2006/relationships/image" Target="../media/image42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1371600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HÀM SỐ BẬC NHẤT VÀ BẬC HAI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15000" y="2895600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511209" y="4446051"/>
              <a:ext cx="6242354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 HÀM SỐ</a:t>
              </a:r>
            </a:p>
          </p:txBody>
        </p:sp>
      </p:grpSp>
      <p:grpSp>
        <p:nvGrpSpPr>
          <p:cNvPr id="56" name="Group 60"/>
          <p:cNvGrpSpPr/>
          <p:nvPr/>
        </p:nvGrpSpPr>
        <p:grpSpPr>
          <a:xfrm>
            <a:off x="2372948" y="5796146"/>
            <a:ext cx="7663415" cy="907184"/>
            <a:chOff x="7459670" y="7086600"/>
            <a:chExt cx="7664301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603151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 TẬP VỀ HÀM SỐ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1" y="8001000"/>
            <a:ext cx="6272008" cy="929775"/>
            <a:chOff x="7459670" y="8524495"/>
            <a:chExt cx="627273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46399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SỰ BIẾN THIÊN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2941" y="10591800"/>
            <a:ext cx="10255469" cy="942109"/>
            <a:chOff x="7459670" y="9982200"/>
            <a:chExt cx="10256658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862387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CHẮN LẺ CỦA HÀM SỐ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BF6EBD06-6177-49BD-BF40-9D63AC2DF152}"/>
              </a:ext>
            </a:extLst>
          </p:cNvPr>
          <p:cNvGrpSpPr/>
          <p:nvPr/>
        </p:nvGrpSpPr>
        <p:grpSpPr>
          <a:xfrm>
            <a:off x="646176" y="3623304"/>
            <a:ext cx="22325581" cy="4837977"/>
            <a:chOff x="1076414" y="4377894"/>
            <a:chExt cx="22325581" cy="3525134"/>
          </a:xfrm>
        </p:grpSpPr>
        <p:grpSp>
          <p:nvGrpSpPr>
            <p:cNvPr id="27" name="Group 5">
              <a:extLst>
                <a:ext uri="{FF2B5EF4-FFF2-40B4-BE49-F238E27FC236}">
                  <a16:creationId xmlns="" xmlns:a16="http://schemas.microsoft.com/office/drawing/2014/main" id="{43BFE471-87D1-4877-85D3-F7A025302AF0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56" name="Rounded Rectangle 38">
                <a:extLst>
                  <a:ext uri="{FF2B5EF4-FFF2-40B4-BE49-F238E27FC236}">
                    <a16:creationId xmlns="" xmlns:a16="http://schemas.microsoft.com/office/drawing/2014/main" id="{BFE4C042-7562-433E-98FD-95C51380C90D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33035DF2-34F0-4324-A787-EE1D03612366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8" name="Group 65">
              <a:extLst>
                <a:ext uri="{FF2B5EF4-FFF2-40B4-BE49-F238E27FC236}">
                  <a16:creationId xmlns="" xmlns:a16="http://schemas.microsoft.com/office/drawing/2014/main" id="{E83CBA98-8FC3-4076-8A4B-42999B182428}"/>
                </a:ext>
              </a:extLst>
            </p:cNvPr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9" name="Freeform 20">
                <a:extLst>
                  <a:ext uri="{FF2B5EF4-FFF2-40B4-BE49-F238E27FC236}">
                    <a16:creationId xmlns="" xmlns:a16="http://schemas.microsoft.com/office/drawing/2014/main" id="{8A540CE1-CED8-4163-A63C-B0FA64032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0" name="Group 7">
                <a:extLst>
                  <a:ext uri="{FF2B5EF4-FFF2-40B4-BE49-F238E27FC236}">
                    <a16:creationId xmlns="" xmlns:a16="http://schemas.microsoft.com/office/drawing/2014/main" id="{7C4258B2-CD0A-4A6A-8EF6-E1EF498571E2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2" name="Freeform 45">
                  <a:extLst>
                    <a:ext uri="{FF2B5EF4-FFF2-40B4-BE49-F238E27FC236}">
                      <a16:creationId xmlns="" xmlns:a16="http://schemas.microsoft.com/office/drawing/2014/main" id="{54C6C91C-8B9D-41C7-8FA6-53A35ED55D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46">
                  <a:extLst>
                    <a:ext uri="{FF2B5EF4-FFF2-40B4-BE49-F238E27FC236}">
                      <a16:creationId xmlns="" xmlns:a16="http://schemas.microsoft.com/office/drawing/2014/main" id="{430EE329-6B88-4466-98B4-3C364F6B23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47">
                  <a:extLst>
                    <a:ext uri="{FF2B5EF4-FFF2-40B4-BE49-F238E27FC236}">
                      <a16:creationId xmlns="" xmlns:a16="http://schemas.microsoft.com/office/drawing/2014/main" id="{1C0FAE0D-2DF5-4969-B56C-12D1CA037C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48">
                  <a:extLst>
                    <a:ext uri="{FF2B5EF4-FFF2-40B4-BE49-F238E27FC236}">
                      <a16:creationId xmlns="" xmlns:a16="http://schemas.microsoft.com/office/drawing/2014/main" id="{F1B5B370-5CEA-4F76-BBB9-C2D58C4496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49">
                  <a:extLst>
                    <a:ext uri="{FF2B5EF4-FFF2-40B4-BE49-F238E27FC236}">
                      <a16:creationId xmlns="" xmlns:a16="http://schemas.microsoft.com/office/drawing/2014/main" id="{7D9723C8-79ED-4A41-BA38-37ABD0F5FE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0">
                  <a:extLst>
                    <a:ext uri="{FF2B5EF4-FFF2-40B4-BE49-F238E27FC236}">
                      <a16:creationId xmlns="" xmlns:a16="http://schemas.microsoft.com/office/drawing/2014/main" id="{9CA83D38-AFAC-4542-8383-B5EC9E2E1B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1">
                  <a:extLst>
                    <a:ext uri="{FF2B5EF4-FFF2-40B4-BE49-F238E27FC236}">
                      <a16:creationId xmlns="" xmlns:a16="http://schemas.microsoft.com/office/drawing/2014/main" id="{EA210271-1B5B-4429-93B7-FE5535860D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52">
                  <a:extLst>
                    <a:ext uri="{FF2B5EF4-FFF2-40B4-BE49-F238E27FC236}">
                      <a16:creationId xmlns="" xmlns:a16="http://schemas.microsoft.com/office/drawing/2014/main" id="{83673D43-2B7F-45A6-8A58-D4DBFBA385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Rectangle 53">
                  <a:extLst>
                    <a:ext uri="{FF2B5EF4-FFF2-40B4-BE49-F238E27FC236}">
                      <a16:creationId xmlns="" xmlns:a16="http://schemas.microsoft.com/office/drawing/2014/main" id="{B51F09F8-5BA4-4DA8-A012-D88983CB76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Rectangle 54">
                  <a:extLst>
                    <a:ext uri="{FF2B5EF4-FFF2-40B4-BE49-F238E27FC236}">
                      <a16:creationId xmlns="" xmlns:a16="http://schemas.microsoft.com/office/drawing/2014/main" id="{BE40997A-DE8A-4A1B-BA39-E4652169D4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55">
                  <a:extLst>
                    <a:ext uri="{FF2B5EF4-FFF2-40B4-BE49-F238E27FC236}">
                      <a16:creationId xmlns="" xmlns:a16="http://schemas.microsoft.com/office/drawing/2014/main" id="{750ACA20-541F-47AC-8C9B-2A898CA5C4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6">
                  <a:extLst>
                    <a:ext uri="{FF2B5EF4-FFF2-40B4-BE49-F238E27FC236}">
                      <a16:creationId xmlns="" xmlns:a16="http://schemas.microsoft.com/office/drawing/2014/main" id="{7B634E0F-19D4-4C76-9A51-C8F2760BD1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53564A7E-00CD-48CF-B861-F63CC9E26D0D}"/>
                  </a:ext>
                </a:extLst>
              </p:cNvPr>
              <p:cNvSpPr txBox="1"/>
              <p:nvPr/>
            </p:nvSpPr>
            <p:spPr>
              <a:xfrm>
                <a:off x="987483" y="8817404"/>
                <a:ext cx="3180679" cy="583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4"/>
          <p:cNvGrpSpPr/>
          <p:nvPr/>
        </p:nvGrpSpPr>
        <p:grpSpPr>
          <a:xfrm>
            <a:off x="228600" y="1482248"/>
            <a:ext cx="18571866" cy="930865"/>
            <a:chOff x="-528674" y="1802486"/>
            <a:chExt cx="19477811" cy="930863"/>
          </a:xfrm>
        </p:grpSpPr>
        <p:sp>
          <p:nvSpPr>
            <p:cNvPr id="3" name="Rounded Rectangle 2"/>
            <p:cNvSpPr/>
            <p:nvPr/>
          </p:nvSpPr>
          <p:spPr>
            <a:xfrm>
              <a:off x="-528674" y="1802486"/>
              <a:ext cx="206982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07380" y="1827796"/>
              <a:ext cx="75183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66023" y="1902354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chemeClr val="accent1"/>
                  </a:solidFill>
                  <a:latin typeface="+mj-lt"/>
                </a:rPr>
                <a:t>Sư biến thiên của hàm số</a:t>
              </a:r>
              <a:endParaRPr lang="en-US" sz="4800" b="1" dirty="0">
                <a:solidFill>
                  <a:schemeClr val="accent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207268" y="4449170"/>
                <a:ext cx="20052532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+mj-lt"/>
                  </a:rPr>
                  <a:t>                             Cho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4400" b="1" dirty="0">
                    <a:latin typeface="+mj-lt"/>
                  </a:rPr>
                  <a:t>  </a:t>
                </a:r>
                <a:r>
                  <a:rPr lang="en-US" sz="4400" b="1" dirty="0" err="1">
                    <a:latin typeface="+mj-lt"/>
                  </a:rPr>
                  <a:t>xác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định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trên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latin typeface="+mj-lt"/>
                  </a:rPr>
                  <a:t>.</a:t>
                </a:r>
              </a:p>
              <a:p>
                <a:pPr marL="571500" indent="-571500">
                  <a:buFont typeface="Symbol"/>
                  <a:buChar char="·"/>
                </a:pP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đồng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biến</a:t>
                </a:r>
                <a:r>
                  <a:rPr lang="en-US" sz="4400" b="1" dirty="0">
                    <a:latin typeface="+mj-lt"/>
                  </a:rPr>
                  <a:t> (</a:t>
                </a:r>
                <a:r>
                  <a:rPr lang="en-US" sz="4400" b="1" dirty="0" err="1">
                    <a:latin typeface="+mj-lt"/>
                  </a:rPr>
                  <a:t>tăng</a:t>
                </a:r>
                <a:r>
                  <a:rPr lang="en-US" sz="4400" b="1" dirty="0">
                    <a:latin typeface="+mj-lt"/>
                  </a:rPr>
                  <a:t>) </a:t>
                </a:r>
                <a:r>
                  <a:rPr lang="en-US" sz="4400" b="1" dirty="0" err="1">
                    <a:latin typeface="+mj-lt"/>
                  </a:rPr>
                  <a:t>trên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nếu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4400" b="1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)&lt;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+mj-lt"/>
                </a:endParaRPr>
              </a:p>
              <a:p>
                <a:pPr marL="571500" indent="-571500">
                  <a:buFont typeface="Symbol"/>
                  <a:buChar char="·"/>
                </a:pP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nghịch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biến</a:t>
                </a:r>
                <a:r>
                  <a:rPr lang="en-US" sz="4400" b="1" dirty="0">
                    <a:latin typeface="+mj-lt"/>
                  </a:rPr>
                  <a:t> (</a:t>
                </a:r>
                <a:r>
                  <a:rPr lang="en-US" sz="4400" b="1" dirty="0" err="1">
                    <a:latin typeface="+mj-lt"/>
                  </a:rPr>
                  <a:t>giảm</a:t>
                </a:r>
                <a:r>
                  <a:rPr lang="en-US" sz="4400" b="1" dirty="0">
                    <a:latin typeface="+mj-lt"/>
                  </a:rPr>
                  <a:t>) </a:t>
                </a:r>
                <a:r>
                  <a:rPr lang="en-US" sz="4400" b="1" dirty="0" err="1">
                    <a:latin typeface="+mj-lt"/>
                  </a:rPr>
                  <a:t>trên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nếu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4400" b="1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)&gt;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268" y="4449170"/>
                <a:ext cx="20052532" cy="3477875"/>
              </a:xfrm>
              <a:prstGeom prst="rect">
                <a:avLst/>
              </a:prstGeom>
              <a:blipFill>
                <a:blip r:embed="rId3"/>
                <a:stretch>
                  <a:fillRect l="-1246" t="-3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"/>
          <p:cNvGrpSpPr/>
          <p:nvPr/>
        </p:nvGrpSpPr>
        <p:grpSpPr>
          <a:xfrm>
            <a:off x="864139" y="2480284"/>
            <a:ext cx="18338260" cy="817375"/>
            <a:chOff x="1032414" y="1892299"/>
            <a:chExt cx="18338261" cy="817373"/>
          </a:xfrm>
        </p:grpSpPr>
        <p:sp>
          <p:nvSpPr>
            <p:cNvPr id="48" name="Rounded Rectangle 47"/>
            <p:cNvSpPr/>
            <p:nvPr/>
          </p:nvSpPr>
          <p:spPr>
            <a:xfrm>
              <a:off x="1032414" y="1905000"/>
              <a:ext cx="10408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82675" y="1913523"/>
              <a:ext cx="105028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  1.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err="1">
                  <a:latin typeface="+mj-lt"/>
                </a:rPr>
                <a:t>Ôn</a:t>
              </a:r>
              <a:r>
                <a:rPr lang="en-US" sz="4400" b="1" i="1" dirty="0">
                  <a:latin typeface="+mj-lt"/>
                </a:rPr>
                <a:t> </a:t>
              </a:r>
              <a:r>
                <a:rPr lang="en-US" sz="4400" b="1" i="1" dirty="0" err="1">
                  <a:latin typeface="+mj-lt"/>
                </a:rPr>
                <a:t>tập</a:t>
              </a:r>
              <a:endParaRPr lang="en-US" sz="4400" b="1" dirty="0">
                <a:solidFill>
                  <a:srgbClr val="145F82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9600" y="9497328"/>
            <a:ext cx="22106258" cy="2849746"/>
            <a:chOff x="1085760" y="8184729"/>
            <a:chExt cx="15570839" cy="2849746"/>
          </a:xfrm>
        </p:grpSpPr>
        <p:sp>
          <p:nvSpPr>
            <p:cNvPr id="22" name="Rectangle 21"/>
            <p:cNvSpPr/>
            <p:nvPr/>
          </p:nvSpPr>
          <p:spPr>
            <a:xfrm>
              <a:off x="4202015" y="8441457"/>
              <a:ext cx="12454584" cy="2593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  <a:defRPr/>
              </a:pP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Mục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II.1 (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Mục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học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sinh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tự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học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)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em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hiểu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gì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đồng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biến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khoảng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(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a;b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);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nghịch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biến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khoảng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(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a;b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)?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60" y="8184729"/>
              <a:ext cx="2789237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678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200" y="1572062"/>
            <a:ext cx="10668000" cy="1569660"/>
            <a:chOff x="-288924" y="1892299"/>
            <a:chExt cx="11058293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2197" y="1892299"/>
              <a:ext cx="119838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8681807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Sự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biến thiên của hàm số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Bảng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thiên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4022" y="2795826"/>
              <a:ext cx="7200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5670332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84328" y="4340973"/>
                <a:ext cx="157734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+mj-lt"/>
                  </a:rPr>
                  <a:t>Vẽ bảng biến thiên của hàm số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328" y="4340973"/>
                <a:ext cx="15773400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1546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/>
          <p:cNvPicPr/>
          <p:nvPr/>
        </p:nvPicPr>
        <p:blipFill>
          <a:blip r:embed="rId4"/>
          <a:stretch>
            <a:fillRect/>
          </a:stretch>
        </p:blipFill>
        <p:spPr>
          <a:xfrm>
            <a:off x="1731718" y="6629400"/>
            <a:ext cx="213701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4" grpId="1"/>
      <p:bldP spid="28674" grpId="2"/>
      <p:bldP spid="28674" grpId="3"/>
      <p:bldP spid="28677" grpId="0"/>
      <p:bldP spid="28677" grpId="1"/>
      <p:bldP spid="28677" grpId="2"/>
      <p:bldP spid="28677" grpId="3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200" y="1572062"/>
            <a:ext cx="10668000" cy="1569660"/>
            <a:chOff x="-288924" y="1892299"/>
            <a:chExt cx="11058293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2197" y="1892299"/>
              <a:ext cx="119838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8681807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66083"/>
                  </a:solidFill>
                  <a:latin typeface="+mj-lt"/>
                </a:rPr>
                <a:t>S</a:t>
              </a:r>
              <a:r>
                <a:rPr lang="en-US" sz="4800" b="1" dirty="0">
                  <a:solidFill>
                    <a:srgbClr val="166083"/>
                  </a:solidFill>
                  <a:latin typeface="+mj-lt"/>
                </a:rPr>
                <a:t>ự</a:t>
              </a:r>
              <a:r>
                <a:rPr lang="vi-VN" sz="4800" b="1" dirty="0">
                  <a:solidFill>
                    <a:srgbClr val="166083"/>
                  </a:solidFill>
                  <a:latin typeface="+mj-lt"/>
                </a:rPr>
                <a:t> biến thiên của hàm số</a:t>
              </a:r>
              <a:endParaRPr lang="en-US" sz="4800" b="1" dirty="0">
                <a:solidFill>
                  <a:srgbClr val="166083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66800" y="4800600"/>
            <a:ext cx="21819676" cy="6674068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55726" y="2591925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+mj-lt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2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+mj-lt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47238" y="3346715"/>
                <a:ext cx="15773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+mj-lt"/>
                  </a:rPr>
                  <a:t>Khảo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sát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sự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biến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thiên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của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238" y="3346715"/>
                <a:ext cx="157734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546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36135" y="6218657"/>
                <a:ext cx="20353649" cy="1578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smtClean="0">
                    <a:latin typeface="+mj-lt"/>
                  </a:rPr>
                  <a:t>Tập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xác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định</a:t>
                </a:r>
                <a:r>
                  <a:rPr lang="fr-FR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4400" b="1" dirty="0">
                    <a:latin typeface="+mj-lt"/>
                  </a:rPr>
                  <a:t>.</a:t>
                </a:r>
                <a:endParaRPr lang="en-US" sz="4400" b="1" dirty="0">
                  <a:latin typeface="+mj-lt"/>
                </a:endParaRPr>
              </a:p>
              <a:p>
                <a:r>
                  <a:rPr lang="fr-FR" sz="4400" b="1" dirty="0">
                    <a:latin typeface="+mj-lt"/>
                  </a:rPr>
                  <a:t>Ta </a:t>
                </a:r>
                <a:r>
                  <a:rPr lang="fr-FR" sz="4400" b="1" dirty="0" err="1">
                    <a:latin typeface="+mj-lt"/>
                  </a:rPr>
                  <a:t>có</a:t>
                </a:r>
                <a:r>
                  <a:rPr lang="fr-FR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/>
                        </m:sSub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400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/>
                        </m:sSub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/>
                    </m:sSub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44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/>
                    </m:sSubSup>
                  </m:oMath>
                </a14:m>
                <a:endParaRPr lang="en-US" sz="4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135" y="6218657"/>
                <a:ext cx="20353649" cy="1578061"/>
              </a:xfrm>
              <a:prstGeom prst="rect">
                <a:avLst/>
              </a:prstGeom>
              <a:blipFill rotWithShape="0">
                <a:blip r:embed="rId4"/>
                <a:stretch>
                  <a:fillRect l="-1228" t="-7722" b="-15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19200" y="7772400"/>
                <a:ext cx="21412200" cy="1532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+mj-lt"/>
                  </a:rPr>
                  <a:t>Với </a:t>
                </a:r>
                <a:r>
                  <a:rPr lang="fr-FR" sz="4400" b="1" dirty="0" err="1">
                    <a:latin typeface="+mj-lt"/>
                  </a:rPr>
                  <a:t>mọi</a:t>
                </a:r>
                <a:r>
                  <a:rPr lang="fr-FR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và</a:t>
                </a:r>
                <a:r>
                  <a:rPr lang="fr-FR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4400" b="1" dirty="0">
                    <a:latin typeface="+mj-lt"/>
                  </a:rPr>
                  <a:t> ta </a:t>
                </a:r>
                <a:r>
                  <a:rPr lang="fr-FR" sz="4400" b="1" dirty="0" err="1">
                    <a:latin typeface="+mj-lt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sz="44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/>
                    </m:sSub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44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/>
                    </m:sSubSup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+mj-lt"/>
                  </a:rPr>
                  <a:t> </a:t>
                </a:r>
                <a:endParaRPr lang="fr-FR" sz="4400" b="1" dirty="0" smtClean="0">
                  <a:latin typeface="+mj-lt"/>
                </a:endParaRPr>
              </a:p>
              <a:p>
                <a:r>
                  <a:rPr lang="fr-FR" sz="4400" b="1" dirty="0" smtClean="0">
                    <a:latin typeface="+mj-lt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 smtClean="0">
                    <a:latin typeface="+mj-lt"/>
                  </a:rPr>
                  <a:t>. </a:t>
                </a:r>
                <a:r>
                  <a:rPr lang="fr-FR" sz="4400" b="1" dirty="0" err="1" smtClean="0">
                    <a:latin typeface="+mj-lt"/>
                  </a:rPr>
                  <a:t>Vậy</a:t>
                </a:r>
                <a:r>
                  <a:rPr lang="fr-FR" sz="4400" b="1" dirty="0" smtClean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hàm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số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đồng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biến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trên</a:t>
                </a:r>
                <a:r>
                  <a:rPr lang="fr-FR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4400" b="1" dirty="0">
                    <a:latin typeface="+mj-lt"/>
                  </a:rPr>
                  <a:t>.</a:t>
                </a:r>
                <a:endParaRPr lang="en-US" sz="4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7772400"/>
                <a:ext cx="21412200" cy="1532920"/>
              </a:xfrm>
              <a:prstGeom prst="rect">
                <a:avLst/>
              </a:prstGeom>
              <a:blipFill rotWithShape="0">
                <a:blip r:embed="rId5"/>
                <a:stretch>
                  <a:fillRect l="-1139" t="-2390" b="-18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9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4" grpId="1"/>
      <p:bldP spid="28674" grpId="2"/>
      <p:bldP spid="28674" grpId="3"/>
      <p:bldP spid="28677" grpId="0"/>
      <p:bldP spid="28677" grpId="1"/>
      <p:bldP spid="28677" grpId="2"/>
      <p:bldP spid="28677" grpId="3"/>
      <p:bldP spid="11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5551" y="1704618"/>
            <a:ext cx="18438563" cy="1593573"/>
            <a:chOff x="197451" y="1905000"/>
            <a:chExt cx="18438563" cy="1593569"/>
          </a:xfrm>
        </p:grpSpPr>
        <p:sp>
          <p:nvSpPr>
            <p:cNvPr id="3" name="Rounded Rectangle 2"/>
            <p:cNvSpPr/>
            <p:nvPr/>
          </p:nvSpPr>
          <p:spPr>
            <a:xfrm>
              <a:off x="197451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15608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52900" y="2667574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5551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6608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chẵn, hàm số lẻ</a:t>
              </a:r>
              <a:endParaRPr lang="en-US" sz="4800" b="1" dirty="0">
                <a:solidFill>
                  <a:srgbClr val="166083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4022" y="2795826"/>
              <a:ext cx="7200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0271" y="3469195"/>
            <a:ext cx="23316529" cy="2933465"/>
            <a:chOff x="1076414" y="4377894"/>
            <a:chExt cx="22163116" cy="2738656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378468"/>
              <a:ext cx="21706261" cy="2738082"/>
              <a:chOff x="637542" y="968732"/>
              <a:chExt cx="8547697" cy="1077995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968732"/>
                <a:ext cx="8547697" cy="1077995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43245"/>
              <a:chOff x="166396" y="8755081"/>
              <a:chExt cx="4411573" cy="84324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672" y="8798107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854432" y="6624931"/>
            <a:ext cx="22862368" cy="3235221"/>
            <a:chOff x="1390107" y="4015374"/>
            <a:chExt cx="21948825" cy="3150577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089910"/>
              <a:chOff x="1232452" y="2495616"/>
              <a:chExt cx="21948825" cy="3089910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6"/>
                <a:ext cx="21948825" cy="272724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823885" y="4015374"/>
              <a:ext cx="1848583" cy="1002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782388" y="5933564"/>
            <a:ext cx="18473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2851" y="1704617"/>
            <a:ext cx="10853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800" b="1" dirty="0">
                <a:solidFill>
                  <a:srgbClr val="16608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 chẵn lẻ của hàm số</a:t>
            </a:r>
            <a:endParaRPr lang="en-US" sz="4800" b="1" dirty="0">
              <a:solidFill>
                <a:srgbClr val="16608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02406" y="3025110"/>
                <a:ext cx="22063892" cy="2831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chẵn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–</m:t>
                        </m:r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lẻ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–</m:t>
                        </m:r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406" y="3025110"/>
                <a:ext cx="22063892" cy="2831544"/>
              </a:xfrm>
              <a:prstGeom prst="rect">
                <a:avLst/>
              </a:prstGeom>
              <a:blipFill>
                <a:blip r:embed="rId3"/>
                <a:stretch>
                  <a:fillRect l="-1105" r="-608" b="-9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962400" y="7695592"/>
                <a:ext cx="1558572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phải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cũng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chẵn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hoặc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lẻ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những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chẵn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cũng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lẻ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như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7695592"/>
                <a:ext cx="15585720" cy="1446550"/>
              </a:xfrm>
              <a:prstGeom prst="rect">
                <a:avLst/>
              </a:prstGeom>
              <a:blipFill>
                <a:blip r:embed="rId4"/>
                <a:stretch>
                  <a:fillRect l="-1564" t="-8403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="" xmlns:a16="http://schemas.microsoft.com/office/drawing/2014/main" id="{FC4370AE-9140-463B-A809-AD623140F93D}"/>
              </a:ext>
            </a:extLst>
          </p:cNvPr>
          <p:cNvSpPr/>
          <p:nvPr/>
        </p:nvSpPr>
        <p:spPr>
          <a:xfrm>
            <a:off x="1143000" y="3886200"/>
            <a:ext cx="22791809" cy="2569934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B8D686E-0CD2-4D1D-9F6F-9AA800FB3A48}"/>
              </a:ext>
            </a:extLst>
          </p:cNvPr>
          <p:cNvSpPr/>
          <p:nvPr/>
        </p:nvSpPr>
        <p:spPr>
          <a:xfrm>
            <a:off x="1810035" y="4332475"/>
            <a:ext cx="206153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/>
              <a:t>	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chẵn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xứng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+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lẻ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gốc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toạ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tâm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xứng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7D13704-7725-4C29-8C66-7FED4B49B9E8}"/>
              </a:ext>
            </a:extLst>
          </p:cNvPr>
          <p:cNvGrpSpPr/>
          <p:nvPr/>
        </p:nvGrpSpPr>
        <p:grpSpPr>
          <a:xfrm>
            <a:off x="812533" y="2871997"/>
            <a:ext cx="12130876" cy="1508105"/>
            <a:chOff x="515551" y="9182785"/>
            <a:chExt cx="12130876" cy="1508105"/>
          </a:xfrm>
        </p:grpSpPr>
        <p:sp>
          <p:nvSpPr>
            <p:cNvPr id="5" name="Rounded Rectangle 7">
              <a:extLst>
                <a:ext uri="{FF2B5EF4-FFF2-40B4-BE49-F238E27FC236}">
                  <a16:creationId xmlns="" xmlns:a16="http://schemas.microsoft.com/office/drawing/2014/main" id="{BB8DB898-014C-466F-90E2-B633EAEA22AA}"/>
                </a:ext>
              </a:extLst>
            </p:cNvPr>
            <p:cNvSpPr/>
            <p:nvPr/>
          </p:nvSpPr>
          <p:spPr>
            <a:xfrm>
              <a:off x="515551" y="923992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D05F1729-073C-4EED-906B-E2BE53B95312}"/>
                </a:ext>
              </a:extLst>
            </p:cNvPr>
            <p:cNvSpPr txBox="1"/>
            <p:nvPr/>
          </p:nvSpPr>
          <p:spPr>
            <a:xfrm>
              <a:off x="972995" y="9182785"/>
              <a:ext cx="1167343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  <a:r>
                <a:rPr lang="en-US" sz="4600" b="1" dirty="0">
                  <a:solidFill>
                    <a:srgbClr val="16608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vi-VN" sz="4600" b="1" dirty="0">
                  <a:solidFill>
                    <a:srgbClr val="16608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Đồ thị của hàm số chẵn, hàm số lẻ</a:t>
              </a:r>
              <a:endParaRPr lang="en-US" sz="4600" b="1" dirty="0">
                <a:solidFill>
                  <a:srgbClr val="166083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4600" b="1" dirty="0">
                <a:solidFill>
                  <a:srgbClr val="166083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3CBFCE8-7644-4F85-854B-D92906C3273A}"/>
              </a:ext>
            </a:extLst>
          </p:cNvPr>
          <p:cNvGrpSpPr/>
          <p:nvPr/>
        </p:nvGrpSpPr>
        <p:grpSpPr>
          <a:xfrm>
            <a:off x="515551" y="1704618"/>
            <a:ext cx="18438563" cy="1593573"/>
            <a:chOff x="197451" y="1905000"/>
            <a:chExt cx="18438563" cy="1593569"/>
          </a:xfrm>
        </p:grpSpPr>
        <p:sp>
          <p:nvSpPr>
            <p:cNvPr id="8" name="Rounded Rectangle 2">
              <a:extLst>
                <a:ext uri="{FF2B5EF4-FFF2-40B4-BE49-F238E27FC236}">
                  <a16:creationId xmlns="" xmlns:a16="http://schemas.microsoft.com/office/drawing/2014/main" id="{A987582D-558C-40E8-AE04-425199B6F3B8}"/>
                </a:ext>
              </a:extLst>
            </p:cNvPr>
            <p:cNvSpPr/>
            <p:nvPr/>
          </p:nvSpPr>
          <p:spPr>
            <a:xfrm>
              <a:off x="197451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A234128-9D9B-4A1E-9B19-B4CC1E45E60D}"/>
                </a:ext>
              </a:extLst>
            </p:cNvPr>
            <p:cNvSpPr txBox="1"/>
            <p:nvPr/>
          </p:nvSpPr>
          <p:spPr>
            <a:xfrm>
              <a:off x="1082675" y="1913523"/>
              <a:ext cx="115608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120976B6-5ED5-4D1D-B010-3D57DB2EEA52}"/>
                </a:ext>
              </a:extLst>
            </p:cNvPr>
            <p:cNvSpPr txBox="1"/>
            <p:nvPr/>
          </p:nvSpPr>
          <p:spPr>
            <a:xfrm>
              <a:off x="1352900" y="2667574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03293EF-3DA5-4086-A061-237957BCD483}"/>
              </a:ext>
            </a:extLst>
          </p:cNvPr>
          <p:cNvSpPr/>
          <p:nvPr/>
        </p:nvSpPr>
        <p:spPr>
          <a:xfrm>
            <a:off x="3142851" y="1704617"/>
            <a:ext cx="10853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800" b="1" dirty="0">
                <a:solidFill>
                  <a:srgbClr val="16608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 chẵn lẻ của hàm số</a:t>
            </a:r>
            <a:endParaRPr lang="en-US" sz="4800" b="1" dirty="0">
              <a:solidFill>
                <a:srgbClr val="16608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3144" y="1572062"/>
            <a:ext cx="10027656" cy="830997"/>
            <a:chOff x="69126" y="1892299"/>
            <a:chExt cx="10700243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9126" y="1905000"/>
              <a:ext cx="200415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2197" y="1892299"/>
              <a:ext cx="119838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8681807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chẵn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lẻ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5670332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84328" y="4340973"/>
                <a:ext cx="157734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+mj-lt"/>
                  </a:rPr>
                  <a:t>Xét </a:t>
                </a:r>
                <a:r>
                  <a:rPr lang="en-US" sz="4400" b="1" dirty="0" err="1">
                    <a:latin typeface="+mj-lt"/>
                  </a:rPr>
                  <a:t>tính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chẵn</a:t>
                </a:r>
                <a:r>
                  <a:rPr lang="en-US" sz="4400" b="1" dirty="0">
                    <a:latin typeface="+mj-lt"/>
                  </a:rPr>
                  <a:t>, </a:t>
                </a:r>
                <a:r>
                  <a:rPr lang="en-US" sz="4400" b="1" dirty="0" err="1">
                    <a:latin typeface="+mj-lt"/>
                  </a:rPr>
                  <a:t>lẻ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của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sau</a:t>
                </a:r>
                <a:r>
                  <a:rPr lang="en-US" sz="4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328" y="4340973"/>
                <a:ext cx="15773400" cy="784767"/>
              </a:xfrm>
              <a:prstGeom prst="rect">
                <a:avLst/>
              </a:prstGeom>
              <a:blipFill>
                <a:blip r:embed="rId3"/>
                <a:stretch>
                  <a:fillRect l="-1546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51497" y="7093254"/>
                <a:ext cx="20353649" cy="2138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+mj-lt"/>
                  </a:rPr>
                  <a:t>Tập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xác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định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là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tập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đối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xứng</a:t>
                </a:r>
                <a:r>
                  <a:rPr lang="en-US" sz="4400" b="1" dirty="0">
                    <a:latin typeface="+mj-lt"/>
                  </a:rPr>
                  <a:t>. </a:t>
                </a:r>
              </a:p>
              <a:p>
                <a:r>
                  <a:rPr lang="en-US" sz="4400" b="1" dirty="0">
                    <a:latin typeface="+mj-lt"/>
                  </a:rPr>
                  <a:t>Ta </a:t>
                </a:r>
                <a:r>
                  <a:rPr lang="en-US" sz="4400" b="1" dirty="0" err="1">
                    <a:latin typeface="+mj-lt"/>
                  </a:rPr>
                  <a:t>có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≠±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+mj-lt"/>
                  </a:rPr>
                  <a:t>. </a:t>
                </a:r>
              </a:p>
              <a:p>
                <a:r>
                  <a:rPr lang="en-US" sz="4400" b="1" dirty="0">
                    <a:latin typeface="+mj-lt"/>
                  </a:rPr>
                  <a:t>Vậy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đã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cho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không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chẵn</a:t>
                </a:r>
                <a:r>
                  <a:rPr lang="en-US" sz="4400" b="1" dirty="0">
                    <a:latin typeface="+mj-lt"/>
                  </a:rPr>
                  <a:t>, </a:t>
                </a:r>
                <a:r>
                  <a:rPr lang="en-US" sz="4400" b="1" dirty="0" err="1">
                    <a:latin typeface="+mj-lt"/>
                  </a:rPr>
                  <a:t>không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lẻ</a:t>
                </a:r>
                <a:r>
                  <a:rPr lang="en-US" sz="4400" b="1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497" y="7093254"/>
                <a:ext cx="20353649" cy="2138983"/>
              </a:xfrm>
              <a:prstGeom prst="rect">
                <a:avLst/>
              </a:prstGeom>
              <a:blipFill>
                <a:blip r:embed="rId4"/>
                <a:stretch>
                  <a:fillRect l="-1198" t="-6286" b="-13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51497" y="9533004"/>
                <a:ext cx="18135600" cy="2956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+mj-lt"/>
                  </a:rPr>
                  <a:t>Cách </a:t>
                </a:r>
                <a:r>
                  <a:rPr lang="en-US" sz="4400" b="1" dirty="0" err="1">
                    <a:latin typeface="+mj-lt"/>
                  </a:rPr>
                  <a:t>khác</a:t>
                </a:r>
                <a:endParaRPr lang="en-US" sz="4400" b="1" dirty="0">
                  <a:latin typeface="+mj-lt"/>
                </a:endParaRPr>
              </a:p>
              <a:p>
                <a:r>
                  <a:rPr lang="en-US" sz="4400" b="1" dirty="0" err="1">
                    <a:latin typeface="+mj-lt"/>
                  </a:rPr>
                  <a:t>Xét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/>
                              </a:rPr>
                              <m:t>≠−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+mj-lt"/>
                  </a:rPr>
                  <a:t>. </a:t>
                </a:r>
                <a:r>
                  <a:rPr lang="en-US" sz="4400" b="1" dirty="0" err="1">
                    <a:latin typeface="+mj-lt"/>
                  </a:rPr>
                  <a:t>Vậy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đã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cho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không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chẵn</a:t>
                </a:r>
                <a:r>
                  <a:rPr lang="en-US" sz="4400" b="1" dirty="0">
                    <a:latin typeface="+mj-lt"/>
                  </a:rPr>
                  <a:t>, </a:t>
                </a:r>
                <a:r>
                  <a:rPr lang="en-US" sz="4400" b="1" dirty="0" err="1">
                    <a:latin typeface="+mj-lt"/>
                  </a:rPr>
                  <a:t>không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lẻ</a:t>
                </a:r>
                <a:r>
                  <a:rPr lang="en-US" sz="4400" b="1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497" y="9533004"/>
                <a:ext cx="18135600" cy="2956900"/>
              </a:xfrm>
              <a:prstGeom prst="rect">
                <a:avLst/>
              </a:prstGeom>
              <a:blipFill>
                <a:blip r:embed="rId5"/>
                <a:stretch>
                  <a:fillRect l="-1345" t="-4330" b="-9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50" name="TextBox 49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6608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6608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66083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04022" y="2795826"/>
              <a:ext cx="72006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067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4" grpId="1"/>
      <p:bldP spid="28677" grpId="0"/>
      <p:bldP spid="28677" grpId="1"/>
      <p:bldP spid="28677" grpId="2"/>
      <p:bldP spid="28677" grpId="3"/>
      <p:bldP spid="11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1" y="1554813"/>
            <a:ext cx="19382664" cy="834624"/>
            <a:chOff x="168274" y="1875050"/>
            <a:chExt cx="19382665" cy="834622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209955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15608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67825" y="1875050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vi-VN" sz="4800" b="1" dirty="0">
                  <a:solidFill>
                    <a:srgbClr val="16608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chẵn lẻ của hàm số</a:t>
              </a:r>
              <a:endParaRPr lang="en-US" sz="4800" b="1" dirty="0">
                <a:solidFill>
                  <a:srgbClr val="166083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83581" y="2540540"/>
            <a:ext cx="23682934" cy="4122045"/>
            <a:chOff x="1268078" y="2438400"/>
            <a:chExt cx="23682934" cy="2362108"/>
          </a:xfrm>
        </p:grpSpPr>
        <p:sp>
          <p:nvSpPr>
            <p:cNvPr id="7" name="Rounded Rectangle 6"/>
            <p:cNvSpPr/>
            <p:nvPr/>
          </p:nvSpPr>
          <p:spPr>
            <a:xfrm>
              <a:off x="1327665" y="2494843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4939830" y="2866021"/>
                  <a:ext cx="20011182" cy="1001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4400" b="1" dirty="0" err="1">
                      <a:latin typeface="+mj-lt"/>
                    </a:rPr>
                    <a:t>Xét</a:t>
                  </a:r>
                  <a:r>
                    <a:rPr lang="en-US" sz="4400" b="1" dirty="0">
                      <a:latin typeface="+mj-lt"/>
                    </a:rPr>
                    <a:t> </a:t>
                  </a:r>
                  <a:r>
                    <a:rPr lang="en-US" sz="4400" b="1" dirty="0" err="1">
                      <a:latin typeface="+mj-lt"/>
                    </a:rPr>
                    <a:t>tính</a:t>
                  </a:r>
                  <a:r>
                    <a:rPr lang="en-US" sz="4400" b="1" dirty="0">
                      <a:latin typeface="+mj-lt"/>
                    </a:rPr>
                    <a:t> </a:t>
                  </a:r>
                  <a:r>
                    <a:rPr lang="en-US" sz="4400" b="1" dirty="0" err="1">
                      <a:latin typeface="+mj-lt"/>
                    </a:rPr>
                    <a:t>chẵn</a:t>
                  </a:r>
                  <a:r>
                    <a:rPr lang="en-US" sz="4400" b="1" dirty="0">
                      <a:latin typeface="+mj-lt"/>
                    </a:rPr>
                    <a:t>, </a:t>
                  </a:r>
                  <a:r>
                    <a:rPr lang="en-US" sz="4400" b="1" dirty="0" err="1">
                      <a:latin typeface="+mj-lt"/>
                    </a:rPr>
                    <a:t>lẻ</a:t>
                  </a:r>
                  <a:r>
                    <a:rPr lang="en-US" sz="4400" b="1" dirty="0">
                      <a:latin typeface="+mj-lt"/>
                    </a:rPr>
                    <a:t> </a:t>
                  </a:r>
                  <a:r>
                    <a:rPr lang="en-US" sz="4400" b="1" dirty="0" err="1">
                      <a:latin typeface="+mj-lt"/>
                    </a:rPr>
                    <a:t>của</a:t>
                  </a:r>
                  <a:r>
                    <a:rPr lang="en-US" sz="4400" b="1" dirty="0">
                      <a:latin typeface="+mj-lt"/>
                    </a:rPr>
                    <a:t> </a:t>
                  </a:r>
                  <a:r>
                    <a:rPr lang="en-US" sz="4400" b="1" dirty="0" err="1">
                      <a:latin typeface="+mj-lt"/>
                    </a:rPr>
                    <a:t>các</a:t>
                  </a:r>
                  <a:r>
                    <a:rPr lang="en-US" sz="4400" b="1" dirty="0">
                      <a:latin typeface="+mj-lt"/>
                    </a:rPr>
                    <a:t> </a:t>
                  </a:r>
                  <a:r>
                    <a:rPr lang="en-US" sz="4400" b="1" dirty="0" err="1">
                      <a:latin typeface="+mj-lt"/>
                    </a:rPr>
                    <a:t>hàm</a:t>
                  </a:r>
                  <a:r>
                    <a:rPr lang="en-US" sz="4400" b="1" dirty="0">
                      <a:latin typeface="+mj-lt"/>
                    </a:rPr>
                    <a:t> </a:t>
                  </a:r>
                  <a:r>
                    <a:rPr lang="en-US" sz="4400" b="1" dirty="0" err="1">
                      <a:latin typeface="+mj-lt"/>
                    </a:rPr>
                    <a:t>số</a:t>
                  </a:r>
                  <a:r>
                    <a:rPr lang="en-US" sz="4400" b="1" dirty="0">
                      <a:latin typeface="+mj-lt"/>
                    </a:rPr>
                    <a:t> </a:t>
                  </a:r>
                  <a:r>
                    <a:rPr lang="en-US" sz="4400" b="1" dirty="0" err="1">
                      <a:latin typeface="+mj-lt"/>
                    </a:rPr>
                    <a:t>sau</a:t>
                  </a:r>
                  <a:r>
                    <a:rPr lang="en-US" sz="4400" b="1" dirty="0">
                      <a:latin typeface="+mj-lt"/>
                    </a:rPr>
                    <a:t>: 	</a:t>
                  </a:r>
                  <a:endParaRPr lang="en-US" sz="4400" b="1" dirty="0" smtClean="0">
                    <a:latin typeface="+mj-lt"/>
                  </a:endParaRPr>
                </a:p>
                <a:p>
                  <a:r>
                    <a:rPr lang="en-US" sz="4400" b="1" dirty="0" smtClean="0">
                      <a:latin typeface="+mj-lt"/>
                    </a:rPr>
                    <a:t>a</a:t>
                  </a:r>
                  <a:r>
                    <a:rPr lang="en-US" sz="4400" b="1" dirty="0">
                      <a:latin typeface="+mj-lt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en-US" sz="4400" b="1" dirty="0">
                      <a:latin typeface="+mj-lt"/>
                    </a:rPr>
                    <a:t>        </a:t>
                  </a:r>
                  <a:r>
                    <a:rPr lang="en-US" sz="4400" b="1" dirty="0" smtClean="0">
                      <a:latin typeface="+mj-lt"/>
                    </a:rPr>
                    <a:t>b</a:t>
                  </a:r>
                  <a:r>
                    <a:rPr lang="en-US" sz="4400" b="1" dirty="0">
                      <a:latin typeface="+mj-lt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a14:m>
                  <a:r>
                    <a:rPr lang="en-US" sz="4400" b="1" dirty="0">
                      <a:latin typeface="+mj-lt"/>
                    </a:rPr>
                    <a:t>            	c)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a14:m>
                  <a:endParaRPr lang="en-US" sz="44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39830" y="2866021"/>
                  <a:ext cx="20011182" cy="100137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49" t="-6620" b="-8362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857550" y="6892048"/>
            <a:ext cx="22535000" cy="5822531"/>
            <a:chOff x="860542" y="6656186"/>
            <a:chExt cx="22535000" cy="5822531"/>
          </a:xfrm>
        </p:grpSpPr>
        <p:sp>
          <p:nvSpPr>
            <p:cNvPr id="41" name="Rounded Rectangle 40"/>
            <p:cNvSpPr/>
            <p:nvPr/>
          </p:nvSpPr>
          <p:spPr>
            <a:xfrm>
              <a:off x="994441" y="6913968"/>
              <a:ext cx="22401101" cy="5564749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860542" y="6656186"/>
              <a:ext cx="3904854" cy="931719"/>
              <a:chOff x="814572" y="7025815"/>
              <a:chExt cx="3904854" cy="931719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01976" y="5970339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346661" y="7054226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814572" y="7025815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086625" y="7277112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631505" y="8109233"/>
                <a:ext cx="21208236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+mj-lt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+mj-lt"/>
                  </a:rPr>
                  <a:t>        </a:t>
                </a:r>
                <a:r>
                  <a:rPr lang="en-US" sz="4400" b="1" dirty="0" err="1">
                    <a:latin typeface="+mj-lt"/>
                  </a:rPr>
                  <a:t>Là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chẵn</a:t>
                </a:r>
                <a:endParaRPr lang="en-US" sz="4400" b="1" dirty="0">
                  <a:latin typeface="+mj-lt"/>
                </a:endParaRPr>
              </a:p>
              <a:p>
                <a:endParaRPr lang="en-US" sz="4400" b="1" dirty="0">
                  <a:latin typeface="+mj-lt"/>
                </a:endParaRPr>
              </a:p>
              <a:p>
                <a:pPr algn="just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5" y="8109233"/>
                <a:ext cx="21208236" cy="2123658"/>
              </a:xfrm>
              <a:prstGeom prst="rect">
                <a:avLst/>
              </a:prstGeom>
              <a:blipFill rotWithShape="1">
                <a:blip r:embed="rId4"/>
                <a:stretch>
                  <a:fillRect l="-1178" t="-5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584317" y="9355439"/>
                <a:ext cx="21431971" cy="1754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+mj-lt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>
                    <a:latin typeface="+mj-lt"/>
                  </a:rPr>
                  <a:t>              </a:t>
                </a:r>
                <a:r>
                  <a:rPr lang="en-US" sz="4400" b="1" dirty="0" err="1">
                    <a:latin typeface="+mj-lt"/>
                  </a:rPr>
                  <a:t>Là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lẻ</a:t>
                </a:r>
                <a:endParaRPr lang="en-US" sz="4400" b="1" dirty="0">
                  <a:latin typeface="+mj-lt"/>
                </a:endParaRPr>
              </a:p>
              <a:p>
                <a:r>
                  <a:rPr lang="en-US" sz="4400" b="1" dirty="0">
                    <a:latin typeface="+mj-lt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sz="4400" b="1" dirty="0">
                    <a:latin typeface="+mj-lt"/>
                  </a:rPr>
                  <a:t>           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không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chẵn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cũng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không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lẻ</a:t>
                </a:r>
                <a:r>
                  <a:rPr lang="en-US" sz="4400" b="1" dirty="0">
                    <a:latin typeface="+mj-lt"/>
                  </a:rPr>
                  <a:t>.</a:t>
                </a:r>
                <a:endParaRPr lang="en-US" sz="44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317" y="9355439"/>
                <a:ext cx="21431971" cy="1754904"/>
              </a:xfrm>
              <a:prstGeom prst="rect">
                <a:avLst/>
              </a:prstGeom>
              <a:blipFill rotWithShape="1">
                <a:blip r:embed="rId5"/>
                <a:stretch>
                  <a:fillRect l="-1166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47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47800" y="5182611"/>
            <a:ext cx="21975219" cy="7285892"/>
            <a:chOff x="1114968" y="6114940"/>
            <a:chExt cx="21975219" cy="806061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712862"/>
              <a:ext cx="21817977" cy="746268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114968" y="6114940"/>
              <a:ext cx="3723662" cy="936037"/>
              <a:chOff x="1068998" y="6553507"/>
              <a:chExt cx="3723662" cy="93603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577026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40675" y="655350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068998" y="6660912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269806" y="674862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598655" y="2632030"/>
            <a:ext cx="21512711" cy="2277500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+mj-lt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6120311" cy="940513"/>
              <a:chOff x="1311958" y="3405486"/>
              <a:chExt cx="6120311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4355775" y="1236693"/>
                <a:ext cx="793396" cy="535959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+mj-lt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394821" y="3552063"/>
                <a:ext cx="4428826" cy="673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4_SGK T39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40778" y="3176240"/>
                <a:ext cx="21782241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+mj-lt"/>
                  </a:rPr>
                  <a:t>                                      </a:t>
                </a:r>
                <a:r>
                  <a:rPr lang="en-US" sz="4400" b="1" dirty="0" err="1">
                    <a:latin typeface="+mj-lt"/>
                  </a:rPr>
                  <a:t>Xét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tính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chẵn</a:t>
                </a:r>
                <a:r>
                  <a:rPr lang="en-US" sz="4400" b="1" dirty="0">
                    <a:latin typeface="+mj-lt"/>
                  </a:rPr>
                  <a:t>, </a:t>
                </a:r>
                <a:r>
                  <a:rPr lang="en-US" sz="4400" b="1" dirty="0" err="1">
                    <a:latin typeface="+mj-lt"/>
                  </a:rPr>
                  <a:t>lẻ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của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các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sau</a:t>
                </a:r>
                <a:r>
                  <a:rPr lang="en-US" sz="4400" b="1" dirty="0">
                    <a:latin typeface="+mj-lt"/>
                  </a:rPr>
                  <a:t>:</a:t>
                </a:r>
              </a:p>
              <a:p>
                <a:r>
                  <a:rPr lang="en-US" sz="4400" b="1" dirty="0">
                    <a:latin typeface="+mj-lt"/>
                  </a:rPr>
                  <a:t>     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+mj-lt"/>
                  </a:rPr>
                  <a:t>        b)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4400" b="1">
                                <a:latin typeface="+mj-lt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+mj-lt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+mj-lt"/>
                  </a:rPr>
                  <a:t>          	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+mj-lt"/>
                  </a:rPr>
                  <a:t>         d)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78" y="3176240"/>
                <a:ext cx="21782241" cy="1461875"/>
              </a:xfrm>
              <a:prstGeom prst="rect">
                <a:avLst/>
              </a:prstGeom>
              <a:blipFill>
                <a:blip r:embed="rId3"/>
                <a:stretch>
                  <a:fillRect t="-8333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969841" y="6364137"/>
                <a:ext cx="842128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+mj-lt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+mj-lt"/>
                  </a:rPr>
                  <a:t>         là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chẵn</a:t>
                </a:r>
                <a:endParaRPr lang="en-US" sz="4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841" y="6364137"/>
                <a:ext cx="8421280" cy="769441"/>
              </a:xfrm>
              <a:prstGeom prst="rect">
                <a:avLst/>
              </a:prstGeom>
              <a:blipFill>
                <a:blip r:embed="rId4"/>
                <a:stretch>
                  <a:fillRect l="-2894" t="-17460" r="-209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969841" y="7780972"/>
                <a:ext cx="7613944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+mj-lt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+mj-lt"/>
                  </a:rPr>
                  <a:t>    là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lẻ</a:t>
                </a:r>
                <a:endParaRPr lang="en-US" sz="4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841" y="7780972"/>
                <a:ext cx="7613944" cy="784767"/>
              </a:xfrm>
              <a:prstGeom prst="rect">
                <a:avLst/>
              </a:prstGeom>
              <a:blipFill>
                <a:blip r:embed="rId5"/>
                <a:stretch>
                  <a:fillRect l="-3203" t="-14729" r="-2402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987674" y="9228772"/>
                <a:ext cx="2012369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err="1">
                    <a:latin typeface="+mj-lt"/>
                  </a:rPr>
                  <a:t>b</a:t>
                </a:r>
                <a:r>
                  <a:rPr lang="en-US" sz="4400" b="1">
                    <a:latin typeface="+mj-lt"/>
                  </a:rPr>
                  <a:t>, d</a:t>
                </a:r>
                <a:r>
                  <a:rPr lang="en-US" sz="4400" b="1" dirty="0">
                    <a:latin typeface="+mj-lt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4400" b="1">
                                <a:latin typeface="+mj-lt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+mj-lt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+mj-lt"/>
                  </a:rPr>
                  <a:t>  hàm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không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chẵn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cũng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không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lẻ</a:t>
                </a:r>
                <a:r>
                  <a:rPr lang="en-US" sz="4400" b="1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74" y="9228772"/>
                <a:ext cx="20123691" cy="784767"/>
              </a:xfrm>
              <a:prstGeom prst="rect">
                <a:avLst/>
              </a:prstGeom>
              <a:blipFill>
                <a:blip r:embed="rId6"/>
                <a:stretch>
                  <a:fillRect l="-1212" t="-1550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9E6F87A0-ADFD-41BD-B6C3-DB8E20C77897}"/>
              </a:ext>
            </a:extLst>
          </p:cNvPr>
          <p:cNvGrpSpPr/>
          <p:nvPr/>
        </p:nvGrpSpPr>
        <p:grpSpPr>
          <a:xfrm>
            <a:off x="9563261" y="1802974"/>
            <a:ext cx="5698329" cy="804672"/>
            <a:chOff x="644526" y="2823876"/>
            <a:chExt cx="972841" cy="804672"/>
          </a:xfrm>
          <a:solidFill>
            <a:srgbClr val="166083"/>
          </a:solidFill>
        </p:grpSpPr>
        <p:sp>
          <p:nvSpPr>
            <p:cNvPr id="57" name="Rounded Rectangle 7">
              <a:extLst>
                <a:ext uri="{FF2B5EF4-FFF2-40B4-BE49-F238E27FC236}">
                  <a16:creationId xmlns="" xmlns:a16="http://schemas.microsoft.com/office/drawing/2014/main" id="{F71F2E94-AB76-49C5-89FD-899B43982280}"/>
                </a:ext>
              </a:extLst>
            </p:cNvPr>
            <p:cNvSpPr/>
            <p:nvPr/>
          </p:nvSpPr>
          <p:spPr>
            <a:xfrm>
              <a:off x="644526" y="2823876"/>
              <a:ext cx="972841" cy="804672"/>
            </a:xfrm>
            <a:prstGeom prst="round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C22A5991-2FF1-4536-8702-7F187B83787B}"/>
                </a:ext>
              </a:extLst>
            </p:cNvPr>
            <p:cNvSpPr txBox="1"/>
            <p:nvPr/>
          </p:nvSpPr>
          <p:spPr>
            <a:xfrm>
              <a:off x="797988" y="2849963"/>
              <a:ext cx="682590" cy="7694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SGK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4" grpId="1"/>
      <p:bldP spid="28674" grpId="2"/>
      <p:bldP spid="28674" grpId="3"/>
      <p:bldP spid="28677" grpId="0"/>
      <p:bldP spid="28677" grpId="1"/>
      <p:bldP spid="28677" grpId="2"/>
      <p:bldP spid="28677" grpId="3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05394" y="5271309"/>
            <a:ext cx="23316606" cy="1468038"/>
            <a:chOff x="425801" y="4883159"/>
            <a:chExt cx="23316606" cy="1468038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26397"/>
              <a:ext cx="23316606" cy="1424800"/>
              <a:chOff x="241306" y="2217905"/>
              <a:chExt cx="11658303" cy="712400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17905"/>
                <a:ext cx="2468235" cy="7124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228755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949207" y="4883159"/>
                  <a:ext cx="1969129" cy="13644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9207" y="4883159"/>
                  <a:ext cx="1969129" cy="136441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5128167"/>
                  <a:ext cx="3243452" cy="8490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rad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5128167"/>
                  <a:ext cx="3243452" cy="84907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2952404" y="5155505"/>
                  <a:ext cx="5096932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=−2+3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2404" y="5155505"/>
                  <a:ext cx="5096932" cy="76944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=""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725943" y="5185141"/>
                  <a:ext cx="4016464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5943" y="5185141"/>
                  <a:ext cx="4016464" cy="76944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=""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0" y="6926387"/>
            <a:ext cx="24153914" cy="5630853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=""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=""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=""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=""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=""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12350075" y="545774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63654" y="2410321"/>
            <a:ext cx="24090260" cy="2871176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41253" y="5192294"/>
                  <a:ext cx="2069124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4800" b="1" dirty="0">
                      <a:latin typeface="+mj-lt"/>
                    </a:rPr>
                    <a:t>Hàm </a:t>
                  </a:r>
                  <a:r>
                    <a:rPr lang="en-US" sz="4800" b="1" dirty="0" err="1">
                      <a:latin typeface="+mj-lt"/>
                    </a:rPr>
                    <a:t>số</a:t>
                  </a:r>
                  <a:r>
                    <a:rPr lang="en-US" sz="4800" b="1" dirty="0">
                      <a:latin typeface="+mj-lt"/>
                    </a:rPr>
                    <a:t> </a:t>
                  </a:r>
                  <a:r>
                    <a:rPr lang="en-US" sz="4800" b="1" dirty="0" err="1">
                      <a:latin typeface="+mj-lt"/>
                    </a:rPr>
                    <a:t>nào</a:t>
                  </a:r>
                  <a:r>
                    <a:rPr lang="en-US" sz="4800" b="1" dirty="0">
                      <a:latin typeface="+mj-lt"/>
                    </a:rPr>
                    <a:t> </a:t>
                  </a:r>
                  <a:r>
                    <a:rPr lang="en-US" sz="4800" b="1" dirty="0" err="1">
                      <a:latin typeface="+mj-lt"/>
                    </a:rPr>
                    <a:t>dưới</a:t>
                  </a:r>
                  <a:r>
                    <a:rPr lang="en-US" sz="4800" b="1" dirty="0">
                      <a:latin typeface="+mj-lt"/>
                    </a:rPr>
                    <a:t> </a:t>
                  </a:r>
                  <a:r>
                    <a:rPr lang="en-US" sz="4800" b="1" dirty="0" err="1">
                      <a:latin typeface="+mj-lt"/>
                    </a:rPr>
                    <a:t>đây</a:t>
                  </a:r>
                  <a:r>
                    <a:rPr lang="en-US" sz="4800" b="1" dirty="0">
                      <a:latin typeface="+mj-lt"/>
                    </a:rPr>
                    <a:t> </a:t>
                  </a:r>
                  <a:r>
                    <a:rPr lang="en-US" sz="4800" b="1" dirty="0" err="1">
                      <a:latin typeface="+mj-lt"/>
                    </a:rPr>
                    <a:t>đồng</a:t>
                  </a:r>
                  <a:r>
                    <a:rPr lang="en-US" sz="4800" b="1" dirty="0">
                      <a:latin typeface="+mj-lt"/>
                    </a:rPr>
                    <a:t> </a:t>
                  </a:r>
                  <a:r>
                    <a:rPr lang="en-US" sz="4800" b="1" dirty="0" err="1">
                      <a:latin typeface="+mj-lt"/>
                    </a:rPr>
                    <a:t>biến</a:t>
                  </a:r>
                  <a:r>
                    <a:rPr lang="en-US" sz="4800" b="1" dirty="0">
                      <a:latin typeface="+mj-lt"/>
                    </a:rPr>
                    <a:t> </a:t>
                  </a:r>
                  <a:r>
                    <a:rPr lang="en-US" sz="4800" b="1" dirty="0" err="1">
                      <a:latin typeface="+mj-lt"/>
                    </a:rPr>
                    <a:t>trên</a:t>
                  </a:r>
                  <a:r>
                    <a:rPr lang="en-US" sz="4800" b="1" dirty="0">
                      <a:latin typeface="+mj-lt"/>
                    </a:rPr>
                    <a:t> </a:t>
                  </a:r>
                  <a:r>
                    <a:rPr lang="en-US" sz="4800" b="1" dirty="0" err="1">
                      <a:latin typeface="+mj-lt"/>
                    </a:rPr>
                    <a:t>tập</a:t>
                  </a:r>
                  <a:r>
                    <a:rPr lang="en-US" sz="4800" b="1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ℝ</m:t>
                      </m:r>
                      <m:r>
                        <a:rPr lang="en-US" sz="4800" b="1" i="1">
                          <a:latin typeface="Cambria Math"/>
                        </a:rPr>
                        <m:t>?</m:t>
                      </m:r>
                    </m:oMath>
                  </a14:m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53" y="5192294"/>
                  <a:ext cx="20691249" cy="83099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355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601832" y="7970708"/>
                <a:ext cx="2015581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+mj-lt"/>
                  </a:rPr>
                  <a:t>Xét 4 </a:t>
                </a:r>
                <a:r>
                  <a:rPr lang="en-US" sz="4400" b="1" dirty="0" err="1">
                    <a:latin typeface="+mj-lt"/>
                  </a:rPr>
                  <a:t>đáp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án</a:t>
                </a:r>
                <a:r>
                  <a:rPr lang="en-US" sz="4400" b="1" dirty="0">
                    <a:latin typeface="+mj-lt"/>
                  </a:rPr>
                  <a:t> ta </a:t>
                </a:r>
                <a:r>
                  <a:rPr lang="en-US" sz="4400" b="1" dirty="0" err="1">
                    <a:latin typeface="+mj-lt"/>
                  </a:rPr>
                  <a:t>loại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được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đáp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án</a:t>
                </a:r>
                <a:r>
                  <a:rPr lang="en-US" sz="4400" b="1" dirty="0">
                    <a:latin typeface="+mj-lt"/>
                  </a:rPr>
                  <a:t> A</a:t>
                </a:r>
                <a:r>
                  <a:rPr lang="en-US" sz="4400" b="1" dirty="0" smtClean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và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smtClean="0">
                    <a:latin typeface="+mj-lt"/>
                  </a:rPr>
                  <a:t>B </a:t>
                </a:r>
                <a:r>
                  <a:rPr lang="en-US" sz="4400" b="1" dirty="0" err="1">
                    <a:latin typeface="+mj-lt"/>
                  </a:rPr>
                  <a:t>vì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không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có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tập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xác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định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là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endParaRPr lang="en-US" sz="44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32" y="7970708"/>
                <a:ext cx="20155811" cy="769441"/>
              </a:xfrm>
              <a:prstGeom prst="rect">
                <a:avLst/>
              </a:prstGeom>
              <a:blipFill rotWithShape="0">
                <a:blip r:embed="rId10"/>
                <a:stretch>
                  <a:fillRect l="-1240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601832" y="8750918"/>
                <a:ext cx="2251142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+mj-lt"/>
                  </a:rPr>
                  <a:t>Xét </a:t>
                </a:r>
                <a:r>
                  <a:rPr lang="en-US" sz="4400" b="1" dirty="0" err="1">
                    <a:latin typeface="+mj-lt"/>
                  </a:rPr>
                  <a:t>đáp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án</a:t>
                </a:r>
                <a:r>
                  <a:rPr lang="en-US" sz="4400" b="1" dirty="0">
                    <a:latin typeface="+mj-lt"/>
                  </a:rPr>
                  <a:t> D</a:t>
                </a:r>
                <a:r>
                  <a:rPr lang="en-US" sz="4400" b="1" dirty="0" smtClean="0">
                    <a:latin typeface="+mj-lt"/>
                  </a:rPr>
                  <a:t>: </a:t>
                </a:r>
                <a:r>
                  <a:rPr lang="en-US" sz="4400" b="1" dirty="0" err="1">
                    <a:latin typeface="+mj-lt"/>
                  </a:rPr>
                  <a:t>có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tập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xác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định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là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và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có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hệ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nên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nghịch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biến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trên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tập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32" y="8750918"/>
                <a:ext cx="22511421" cy="769441"/>
              </a:xfrm>
              <a:prstGeom prst="rect">
                <a:avLst/>
              </a:prstGeom>
              <a:blipFill rotWithShape="0">
                <a:blip r:embed="rId11"/>
                <a:stretch>
                  <a:fillRect l="-1110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A8D821AF-CD47-47FE-B268-80534D5CA4B2}"/>
                  </a:ext>
                </a:extLst>
              </p:cNvPr>
              <p:cNvSpPr/>
              <p:nvPr/>
            </p:nvSpPr>
            <p:spPr>
              <a:xfrm>
                <a:off x="601832" y="10439400"/>
                <a:ext cx="23013903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+mj-lt"/>
                  </a:rPr>
                  <a:t>Xét </a:t>
                </a:r>
                <a:r>
                  <a:rPr lang="en-US" sz="4400" b="1" dirty="0" err="1">
                    <a:latin typeface="+mj-lt"/>
                  </a:rPr>
                  <a:t>đáp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án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smtClean="0">
                    <a:latin typeface="+mj-lt"/>
                  </a:rPr>
                  <a:t>C </a:t>
                </a:r>
                <a:r>
                  <a:rPr lang="en-US" sz="4400" b="1" dirty="0" err="1">
                    <a:latin typeface="+mj-lt"/>
                  </a:rPr>
                  <a:t>có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tập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xác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định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là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và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có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hệ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nên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đồng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biến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trên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tập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+mj-lt"/>
                </a:endParaRPr>
              </a:p>
              <a:p>
                <a:r>
                  <a:rPr lang="en-US" sz="4400" b="1" dirty="0">
                    <a:latin typeface="+mj-lt"/>
                  </a:rPr>
                  <a:t>Vậy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đồng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biến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trên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tập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8D821AF-CD47-47FE-B268-80534D5CA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32" y="10439400"/>
                <a:ext cx="23013903" cy="1446550"/>
              </a:xfrm>
              <a:prstGeom prst="rect">
                <a:avLst/>
              </a:prstGeom>
              <a:blipFill rotWithShape="0">
                <a:blip r:embed="rId12"/>
                <a:stretch>
                  <a:fillRect l="-1086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627574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13" imgW="914400" imgH="198720" progId="Equation.DSMT4">
                  <p:embed/>
                </p:oleObj>
              </mc:Choice>
              <mc:Fallback>
                <p:oleObj name="Equation" r:id="rId1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37DA9CA7-2627-448F-9DA1-058BCA69DF3A}"/>
              </a:ext>
            </a:extLst>
          </p:cNvPr>
          <p:cNvGrpSpPr/>
          <p:nvPr/>
        </p:nvGrpSpPr>
        <p:grpSpPr>
          <a:xfrm>
            <a:off x="7942275" y="1712475"/>
            <a:ext cx="9716563" cy="830997"/>
            <a:chOff x="7942275" y="1712475"/>
            <a:chExt cx="9716563" cy="830997"/>
          </a:xfrm>
        </p:grpSpPr>
        <p:sp>
          <p:nvSpPr>
            <p:cNvPr id="58" name="Rounded Rectangle 52">
              <a:extLst>
                <a:ext uri="{FF2B5EF4-FFF2-40B4-BE49-F238E27FC236}">
                  <a16:creationId xmlns="" xmlns:a16="http://schemas.microsoft.com/office/drawing/2014/main" id="{328B9ADD-D3CA-4514-98F7-6CF74FAFE7D4}"/>
                </a:ext>
              </a:extLst>
            </p:cNvPr>
            <p:cNvSpPr/>
            <p:nvPr/>
          </p:nvSpPr>
          <p:spPr>
            <a:xfrm>
              <a:off x="7942275" y="1731250"/>
              <a:ext cx="743818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9C03CA8E-BD99-4F7E-86C4-D165C08C5DC3}"/>
                </a:ext>
              </a:extLst>
            </p:cNvPr>
            <p:cNvSpPr txBox="1"/>
            <p:nvPr/>
          </p:nvSpPr>
          <p:spPr>
            <a:xfrm>
              <a:off x="8667238" y="1712475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Bài tập trắc nghiệm</a:t>
              </a:r>
              <a:endParaRPr lang="en-US" sz="48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65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7" grpId="0"/>
      <p:bldP spid="68" grpId="0"/>
      <p:bldP spid="55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3">
            <a:extLst>
              <a:ext uri="{FF2B5EF4-FFF2-40B4-BE49-F238E27FC236}">
                <a16:creationId xmlns="" xmlns:a16="http://schemas.microsoft.com/office/drawing/2014/main" id="{67596992-1E97-4E87-AE81-1C34544E2046}"/>
              </a:ext>
            </a:extLst>
          </p:cNvPr>
          <p:cNvGrpSpPr/>
          <p:nvPr/>
        </p:nvGrpSpPr>
        <p:grpSpPr>
          <a:xfrm>
            <a:off x="273845" y="9051014"/>
            <a:ext cx="23556022" cy="4316925"/>
            <a:chOff x="48567" y="4381500"/>
            <a:chExt cx="23556022" cy="572811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4" name="Rounded Rectangle 52">
              <a:extLst>
                <a:ext uri="{FF2B5EF4-FFF2-40B4-BE49-F238E27FC236}">
                  <a16:creationId xmlns="" xmlns:a16="http://schemas.microsoft.com/office/drawing/2014/main" id="{87C4D2F4-AE9C-4541-849D-B4EC4FE52A50}"/>
                </a:ext>
              </a:extLst>
            </p:cNvPr>
            <p:cNvSpPr/>
            <p:nvPr/>
          </p:nvSpPr>
          <p:spPr>
            <a:xfrm>
              <a:off x="297101" y="5034808"/>
              <a:ext cx="23307488" cy="507480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5" name="Group 5">
              <a:extLst>
                <a:ext uri="{FF2B5EF4-FFF2-40B4-BE49-F238E27FC236}">
                  <a16:creationId xmlns="" xmlns:a16="http://schemas.microsoft.com/office/drawing/2014/main" id="{D6C36CDC-8C48-4EED-8DF8-D727C7FDB00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58" name="Freeform 20">
                <a:extLst>
                  <a:ext uri="{FF2B5EF4-FFF2-40B4-BE49-F238E27FC236}">
                    <a16:creationId xmlns="" xmlns:a16="http://schemas.microsoft.com/office/drawing/2014/main" id="{D3091D20-0480-4E89-85CF-0CA9280632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TextBox 7">
                <a:extLst>
                  <a:ext uri="{FF2B5EF4-FFF2-40B4-BE49-F238E27FC236}">
                    <a16:creationId xmlns="" xmlns:a16="http://schemas.microsoft.com/office/drawing/2014/main" id="{16E0B812-E5F1-4CFE-8660-FB7381227BDE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0" name="Picture 8">
                <a:extLst>
                  <a:ext uri="{FF2B5EF4-FFF2-40B4-BE49-F238E27FC236}">
                    <a16:creationId xmlns="" xmlns:a16="http://schemas.microsoft.com/office/drawing/2014/main" id="{704A5C89-89EE-4CCA-8B7A-4AB5B4BFBA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846295F7-D2FA-42D1-9869-BB16B7754CAA}"/>
              </a:ext>
            </a:extLst>
          </p:cNvPr>
          <p:cNvGrpSpPr/>
          <p:nvPr/>
        </p:nvGrpSpPr>
        <p:grpSpPr>
          <a:xfrm>
            <a:off x="419554" y="4572879"/>
            <a:ext cx="22366869" cy="4240965"/>
            <a:chOff x="2159257" y="3149748"/>
            <a:chExt cx="17373738" cy="4121470"/>
          </a:xfrm>
        </p:grpSpPr>
        <p:grpSp>
          <p:nvGrpSpPr>
            <p:cNvPr id="94" name="Group 93"/>
            <p:cNvGrpSpPr/>
            <p:nvPr/>
          </p:nvGrpSpPr>
          <p:grpSpPr>
            <a:xfrm>
              <a:off x="2159257" y="3149748"/>
              <a:ext cx="17373738" cy="4121470"/>
              <a:chOff x="1108034" y="2214484"/>
              <a:chExt cx="8686869" cy="2060735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5962981" y="2243792"/>
                <a:ext cx="3831922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5668503" y="2228840"/>
                <a:ext cx="544265" cy="63909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455340" y="2289452"/>
                <a:ext cx="3808022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153636" y="2214484"/>
                <a:ext cx="519630" cy="625954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455340" y="2989723"/>
                <a:ext cx="8339563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38396" y="2938762"/>
                <a:ext cx="447415" cy="576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460632" y="3657951"/>
                <a:ext cx="8334270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08034" y="3624025"/>
                <a:ext cx="544265" cy="592509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2324771" y="3502493"/>
                  <a:ext cx="6990166" cy="14057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𝐟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ẻ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>
                            <a:solidFill>
                              <a:schemeClr val="bg1"/>
                            </a:solidFill>
                            <a:latin typeface="+mj-lt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+mj-lt"/>
                  </a:endParaRPr>
                </a:p>
                <a:p>
                  <a:pPr lvl="0"/>
                  <a:endParaRPr lang="en-US" sz="44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771" y="3502493"/>
                  <a:ext cx="6990166" cy="140579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3356938" y="4927659"/>
                  <a:ext cx="12439881" cy="14057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4400" b="1" dirty="0">
                      <a:solidFill>
                        <a:schemeClr val="bg1"/>
                      </a:solidFill>
                      <a:latin typeface="+mj-lt"/>
                    </a:rPr>
                    <a:t>Đồ </a:t>
                  </a:r>
                  <a:r>
                    <a:rPr lang="fr-FR" sz="4400" b="1" dirty="0" err="1">
                      <a:solidFill>
                        <a:schemeClr val="bg1"/>
                      </a:solidFill>
                      <a:latin typeface="+mj-lt"/>
                    </a:rPr>
                    <a:t>thị</a:t>
                  </a:r>
                  <a:r>
                    <a:rPr lang="fr-FR" sz="4400" b="1" dirty="0">
                      <a:solidFill>
                        <a:schemeClr val="bg1"/>
                      </a:solidFill>
                      <a:latin typeface="+mj-lt"/>
                    </a:rPr>
                    <a:t> </a:t>
                  </a:r>
                  <a:r>
                    <a:rPr lang="fr-FR" sz="4400" b="1" dirty="0" err="1">
                      <a:solidFill>
                        <a:schemeClr val="bg1"/>
                      </a:solidFill>
                      <a:latin typeface="+mj-lt"/>
                    </a:rPr>
                    <a:t>của</a:t>
                  </a:r>
                  <a:r>
                    <a:rPr lang="fr-FR" sz="4400" b="1" dirty="0">
                      <a:solidFill>
                        <a:schemeClr val="bg1"/>
                      </a:solidFill>
                      <a:latin typeface="+mj-lt"/>
                    </a:rPr>
                    <a:t> </a:t>
                  </a:r>
                  <a:r>
                    <a:rPr lang="fr-FR" sz="4400" b="1" dirty="0" err="1">
                      <a:solidFill>
                        <a:schemeClr val="bg1"/>
                      </a:solidFill>
                      <a:latin typeface="+mj-lt"/>
                    </a:rPr>
                    <a:t>hàm</a:t>
                  </a:r>
                  <a:r>
                    <a:rPr lang="fr-FR" sz="4400" b="1" dirty="0">
                      <a:solidFill>
                        <a:schemeClr val="bg1"/>
                      </a:solidFill>
                      <a:latin typeface="+mj-lt"/>
                    </a:rPr>
                    <a:t> </a:t>
                  </a:r>
                  <a:r>
                    <a:rPr lang="fr-FR" sz="4400" b="1" dirty="0" err="1">
                      <a:solidFill>
                        <a:schemeClr val="bg1"/>
                      </a:solidFill>
                      <a:latin typeface="+mj-lt"/>
                    </a:rPr>
                    <a:t>số</a:t>
                  </a:r>
                  <a:r>
                    <a:rPr lang="fr-FR" sz="4400" b="1" dirty="0">
                      <a:solidFill>
                        <a:schemeClr val="bg1"/>
                      </a:solidFill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a14:m>
                  <a:r>
                    <a:rPr lang="fr-FR" sz="4400" b="1" dirty="0">
                      <a:solidFill>
                        <a:schemeClr val="bg1"/>
                      </a:solidFill>
                      <a:latin typeface="+mj-lt"/>
                    </a:rPr>
                    <a:t> </a:t>
                  </a:r>
                  <a:r>
                    <a:rPr lang="fr-FR" sz="4400" b="1" dirty="0" err="1">
                      <a:solidFill>
                        <a:schemeClr val="bg1"/>
                      </a:solidFill>
                      <a:latin typeface="+mj-lt"/>
                    </a:rPr>
                    <a:t>đối</a:t>
                  </a:r>
                  <a:r>
                    <a:rPr lang="fr-FR" sz="4400" b="1" dirty="0">
                      <a:solidFill>
                        <a:schemeClr val="bg1"/>
                      </a:solidFill>
                      <a:latin typeface="+mj-lt"/>
                    </a:rPr>
                    <a:t> </a:t>
                  </a:r>
                  <a:r>
                    <a:rPr lang="fr-FR" sz="4400" b="1" dirty="0" err="1">
                      <a:solidFill>
                        <a:schemeClr val="bg1"/>
                      </a:solidFill>
                      <a:latin typeface="+mj-lt"/>
                    </a:rPr>
                    <a:t>xứng</a:t>
                  </a:r>
                  <a:r>
                    <a:rPr lang="fr-FR" sz="4400" b="1" dirty="0">
                      <a:solidFill>
                        <a:schemeClr val="bg1"/>
                      </a:solidFill>
                      <a:latin typeface="+mj-lt"/>
                    </a:rPr>
                    <a:t> qua </a:t>
                  </a:r>
                  <a:r>
                    <a:rPr lang="fr-FR" sz="4400" b="1" dirty="0" err="1">
                      <a:solidFill>
                        <a:schemeClr val="bg1"/>
                      </a:solidFill>
                      <a:latin typeface="+mj-lt"/>
                    </a:rPr>
                    <a:t>gốc</a:t>
                  </a:r>
                  <a:r>
                    <a:rPr lang="fr-FR" sz="4400" b="1" dirty="0">
                      <a:solidFill>
                        <a:schemeClr val="bg1"/>
                      </a:solidFill>
                      <a:latin typeface="+mj-lt"/>
                    </a:rPr>
                    <a:t> </a:t>
                  </a:r>
                  <a:r>
                    <a:rPr lang="fr-FR" sz="4400" b="1" dirty="0" err="1">
                      <a:solidFill>
                        <a:schemeClr val="bg1"/>
                      </a:solidFill>
                      <a:latin typeface="+mj-lt"/>
                    </a:rPr>
                    <a:t>tọa</a:t>
                  </a:r>
                  <a:r>
                    <a:rPr lang="fr-FR" sz="4400" b="1" dirty="0">
                      <a:solidFill>
                        <a:schemeClr val="bg1"/>
                      </a:solidFill>
                      <a:latin typeface="+mj-lt"/>
                    </a:rPr>
                    <a:t> </a:t>
                  </a:r>
                  <a:r>
                    <a:rPr lang="fr-FR" sz="4400" b="1" dirty="0" err="1">
                      <a:solidFill>
                        <a:schemeClr val="bg1"/>
                      </a:solidFill>
                      <a:latin typeface="+mj-lt"/>
                    </a:rPr>
                    <a:t>độ</a:t>
                  </a:r>
                  <a:r>
                    <a:rPr lang="fr-FR" sz="4400" b="1" dirty="0">
                      <a:solidFill>
                        <a:schemeClr val="bg1"/>
                      </a:solidFill>
                      <a:latin typeface="+mj-lt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+mj-lt"/>
                  </a:endParaRPr>
                </a:p>
                <a:p>
                  <a:endParaRPr lang="en-US" sz="44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6938" y="4927659"/>
                  <a:ext cx="12439881" cy="140579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561" t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1958579" y="3364905"/>
                  <a:ext cx="7164269" cy="8404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𝐟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ẵ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fr-FR" sz="4400" b="1">
                            <a:solidFill>
                              <a:schemeClr val="bg1"/>
                            </a:solidFill>
                            <a:latin typeface="+mj-lt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8579" y="3364905"/>
                  <a:ext cx="7164269" cy="84048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=""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2925676" y="6107972"/>
                  <a:ext cx="12166087" cy="7477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Đồ 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ố </m:t>
                        </m:r>
                        <m:r>
                          <a:rPr lang="en-US" sz="4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𝐟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đố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qua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ụ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ho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5676" y="6107972"/>
                  <a:ext cx="12166087" cy="74776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AE26237F-4543-4BE1-887C-F508683CF220}"/>
              </a:ext>
            </a:extLst>
          </p:cNvPr>
          <p:cNvGrpSpPr/>
          <p:nvPr/>
        </p:nvGrpSpPr>
        <p:grpSpPr>
          <a:xfrm>
            <a:off x="116677" y="2101408"/>
            <a:ext cx="23962524" cy="2476500"/>
            <a:chOff x="923003" y="3917552"/>
            <a:chExt cx="23962524" cy="2871176"/>
          </a:xfrm>
        </p:grpSpPr>
        <p:sp>
          <p:nvSpPr>
            <p:cNvPr id="64" name="Rounded Rectangle 41">
              <a:extLst>
                <a:ext uri="{FF2B5EF4-FFF2-40B4-BE49-F238E27FC236}">
                  <a16:creationId xmlns="" xmlns:a16="http://schemas.microsoft.com/office/drawing/2014/main" id="{FBB56A01-026B-41B5-A579-A04F5216654C}"/>
                </a:ext>
              </a:extLst>
            </p:cNvPr>
            <p:cNvSpPr/>
            <p:nvPr/>
          </p:nvSpPr>
          <p:spPr>
            <a:xfrm>
              <a:off x="1272211" y="4426858"/>
              <a:ext cx="23613316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5D647246-18CC-43EB-B0EC-B34E046D146E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00EE8924-D17F-403C-A7F5-D708298EBCFB}"/>
                </a:ext>
              </a:extLst>
            </p:cNvPr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="" xmlns:a16="http://schemas.microsoft.com/office/drawing/2014/main" id="{51A41F88-B1EC-4DA0-B0C3-AA38659AE6D6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70" name="Freeform 20">
                  <a:extLst>
                    <a:ext uri="{FF2B5EF4-FFF2-40B4-BE49-F238E27FC236}">
                      <a16:creationId xmlns="" xmlns:a16="http://schemas.microsoft.com/office/drawing/2014/main" id="{00917EBE-18CE-412F-A0C1-677DCCD5D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="" xmlns:a16="http://schemas.microsoft.com/office/drawing/2014/main" id="{35E5D0D2-AB1E-43A5-897C-D89C60F2FED5}"/>
                    </a:ext>
                  </a:extLst>
                </p:cNvPr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  <p:pic>
            <p:nvPicPr>
              <p:cNvPr id="69" name="Picture 68">
                <a:extLst>
                  <a:ext uri="{FF2B5EF4-FFF2-40B4-BE49-F238E27FC236}">
                    <a16:creationId xmlns="" xmlns:a16="http://schemas.microsoft.com/office/drawing/2014/main" id="{50D5DC38-59DA-4BD9-AD1E-58B3E5725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017740" y="2897768"/>
                <a:ext cx="19810541" cy="996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4400" b="1" dirty="0">
                    <a:latin typeface="+mj-lt"/>
                  </a:rPr>
                  <a:t>Cho </a:t>
                </a:r>
                <a:r>
                  <a:rPr lang="fr-FR" sz="4400" b="1" dirty="0" err="1">
                    <a:latin typeface="+mj-lt"/>
                  </a:rPr>
                  <a:t>hàm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số</a:t>
                </a:r>
                <a:r>
                  <a:rPr lang="fr-FR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Khẳng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định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nào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sau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đây</a:t>
                </a:r>
                <a:r>
                  <a:rPr lang="fr-FR" sz="4400" b="1" dirty="0">
                    <a:latin typeface="+mj-lt"/>
                  </a:rPr>
                  <a:t> là </a:t>
                </a:r>
                <a:r>
                  <a:rPr lang="fr-FR" sz="4400" b="1" dirty="0" err="1">
                    <a:latin typeface="+mj-lt"/>
                  </a:rPr>
                  <a:t>đúng</a:t>
                </a:r>
                <a:r>
                  <a:rPr lang="fr-FR" sz="4400" b="1" dirty="0">
                    <a:latin typeface="+mj-lt"/>
                  </a:rPr>
                  <a:t>.</a:t>
                </a:r>
                <a:endParaRPr lang="en-US" sz="44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740" y="2897768"/>
                <a:ext cx="19810541" cy="996748"/>
              </a:xfrm>
              <a:prstGeom prst="rect">
                <a:avLst/>
              </a:prstGeom>
              <a:blipFill>
                <a:blip r:embed="rId8"/>
                <a:stretch>
                  <a:fillRect l="-1231" b="-27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96000" y="10150490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4CA2946E-4252-4CED-8583-91253CF4C3E8}"/>
                  </a:ext>
                </a:extLst>
              </p:cNvPr>
              <p:cNvSpPr/>
              <p:nvPr/>
            </p:nvSpPr>
            <p:spPr>
              <a:xfrm>
                <a:off x="1205939" y="9678156"/>
                <a:ext cx="17291074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fr-FR" sz="44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fr-FR" sz="44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CA2946E-4252-4CED-8583-91253CF4C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939" y="9678156"/>
                <a:ext cx="17291074" cy="977704"/>
              </a:xfrm>
              <a:prstGeom prst="rect">
                <a:avLst/>
              </a:prstGeom>
              <a:blipFill rotWithShape="1">
                <a:blip r:embed="rId9"/>
                <a:stretch>
                  <a:fillRect l="-1446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5A635866-A9F0-407F-B366-6BC713F15BB1}"/>
                  </a:ext>
                </a:extLst>
              </p:cNvPr>
              <p:cNvSpPr/>
              <p:nvPr/>
            </p:nvSpPr>
            <p:spPr>
              <a:xfrm>
                <a:off x="1205939" y="10655860"/>
                <a:ext cx="20173697" cy="2389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groupChr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  </m:t>
                        </m:r>
                      </m:e>
                    </m:groupCh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fr-FR" sz="44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Vậy  chọn B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A635866-A9F0-407F-B366-6BC713F15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939" y="10655860"/>
                <a:ext cx="20173697" cy="2389629"/>
              </a:xfrm>
              <a:prstGeom prst="rect">
                <a:avLst/>
              </a:prstGeom>
              <a:blipFill rotWithShape="1">
                <a:blip r:embed="rId10"/>
                <a:stretch>
                  <a:fillRect l="-1239" b="-10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173A08B-AAC3-4302-910F-A42BA2369AE8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2233962" y="4683559"/>
            <a:ext cx="1257043" cy="112948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7062F7B0-D716-403B-83D5-9733ECCFFAFF}"/>
              </a:ext>
            </a:extLst>
          </p:cNvPr>
          <p:cNvGrpSpPr/>
          <p:nvPr/>
        </p:nvGrpSpPr>
        <p:grpSpPr>
          <a:xfrm>
            <a:off x="7942275" y="1712475"/>
            <a:ext cx="9716563" cy="830997"/>
            <a:chOff x="7942275" y="1712475"/>
            <a:chExt cx="9716563" cy="830997"/>
          </a:xfrm>
        </p:grpSpPr>
        <p:sp>
          <p:nvSpPr>
            <p:cNvPr id="38" name="Rounded Rectangle 52">
              <a:extLst>
                <a:ext uri="{FF2B5EF4-FFF2-40B4-BE49-F238E27FC236}">
                  <a16:creationId xmlns="" xmlns:a16="http://schemas.microsoft.com/office/drawing/2014/main" id="{71D0B2F9-B756-4A3C-9DCD-AA7827164078}"/>
                </a:ext>
              </a:extLst>
            </p:cNvPr>
            <p:cNvSpPr/>
            <p:nvPr/>
          </p:nvSpPr>
          <p:spPr>
            <a:xfrm>
              <a:off x="7942275" y="1731250"/>
              <a:ext cx="743818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7EBE5751-57D6-4A15-B825-1EC68BFA0938}"/>
                </a:ext>
              </a:extLst>
            </p:cNvPr>
            <p:cNvSpPr txBox="1"/>
            <p:nvPr/>
          </p:nvSpPr>
          <p:spPr>
            <a:xfrm>
              <a:off x="8667238" y="1712475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Bài tập trắc nghiệm</a:t>
              </a:r>
              <a:endParaRPr lang="en-US" sz="48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15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2" grpId="0"/>
      <p:bldP spid="73" grpId="0"/>
      <p:bldP spid="39" grpId="0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 TẬP VỀ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3073060" cy="861774"/>
            <a:chOff x="644526" y="2766774"/>
            <a:chExt cx="111680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9905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latin typeface="Tahoma" pitchFamily="34" charset="0"/>
                  <a:cs typeface="Tahoma" pitchFamily="34" charset="0"/>
                </a:rPr>
                <a:t>Hàm số. Tập xác định của hàm số.</a:t>
              </a:r>
              <a:endParaRPr lang="en-US" sz="48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561161"/>
            <a:ext cx="22325581" cy="489703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906599" cy="824978"/>
              <a:chOff x="166396" y="8712046"/>
              <a:chExt cx="4906599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4140877" cy="583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74146" y="4724400"/>
                <a:ext cx="2033825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chỉ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tương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ứng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146" y="4724400"/>
                <a:ext cx="20338254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229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690359" y="6248400"/>
                <a:ext cx="2033825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Ta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gọi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biến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số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</m:oMath>
                </a14:m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hàm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số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của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59" y="6248400"/>
                <a:ext cx="20338254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19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690359" y="7203383"/>
                <a:ext cx="2033825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Tập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hợp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được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gọi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tập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xác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định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của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hàm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số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59" y="7203383"/>
                <a:ext cx="20338254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19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1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=""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1254702" y="3335399"/>
            <a:ext cx="22122428" cy="8936345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60"/>
          <p:cNvGrpSpPr/>
          <p:nvPr/>
        </p:nvGrpSpPr>
        <p:grpSpPr>
          <a:xfrm>
            <a:off x="2265662" y="4888962"/>
            <a:ext cx="7663415" cy="907184"/>
            <a:chOff x="7459670" y="7086600"/>
            <a:chExt cx="7664301" cy="907289"/>
          </a:xfrm>
        </p:grpSpPr>
        <p:sp>
          <p:nvSpPr>
            <p:cNvPr id="33" name="Rectangle 32"/>
            <p:cNvSpPr/>
            <p:nvPr/>
          </p:nvSpPr>
          <p:spPr>
            <a:xfrm>
              <a:off x="9092456" y="7178187"/>
              <a:ext cx="603151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 TẬP VỀ HÀM SỐ</a:t>
              </a:r>
            </a:p>
          </p:txBody>
        </p:sp>
        <p:grpSp>
          <p:nvGrpSpPr>
            <p:cNvPr id="34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3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6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39" name="Group 67"/>
          <p:cNvGrpSpPr/>
          <p:nvPr/>
        </p:nvGrpSpPr>
        <p:grpSpPr>
          <a:xfrm>
            <a:off x="2265655" y="7093816"/>
            <a:ext cx="6272008" cy="929775"/>
            <a:chOff x="7459670" y="8524495"/>
            <a:chExt cx="6272737" cy="929882"/>
          </a:xfrm>
        </p:grpSpPr>
        <p:sp>
          <p:nvSpPr>
            <p:cNvPr id="40" name="Rectangle 39"/>
            <p:cNvSpPr/>
            <p:nvPr/>
          </p:nvSpPr>
          <p:spPr>
            <a:xfrm>
              <a:off x="9092456" y="8638675"/>
              <a:ext cx="46399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SỰ BIẾN THIÊN</a:t>
              </a:r>
            </a:p>
          </p:txBody>
        </p:sp>
        <p:grpSp>
          <p:nvGrpSpPr>
            <p:cNvPr id="41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3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46" name="Group 74"/>
          <p:cNvGrpSpPr/>
          <p:nvPr/>
        </p:nvGrpSpPr>
        <p:grpSpPr>
          <a:xfrm>
            <a:off x="2265655" y="9684616"/>
            <a:ext cx="10255469" cy="942109"/>
            <a:chOff x="7459670" y="9982200"/>
            <a:chExt cx="10256658" cy="942218"/>
          </a:xfrm>
        </p:grpSpPr>
        <p:sp>
          <p:nvSpPr>
            <p:cNvPr id="47" name="Rectangle 46"/>
            <p:cNvSpPr/>
            <p:nvPr/>
          </p:nvSpPr>
          <p:spPr>
            <a:xfrm>
              <a:off x="9092456" y="10108716"/>
              <a:ext cx="862387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CHẮN LẺ CỦA HÀM SỐ</a:t>
              </a:r>
            </a:p>
          </p:txBody>
        </p:sp>
        <p:grpSp>
          <p:nvGrpSpPr>
            <p:cNvPr id="48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88" y="2613391"/>
            <a:ext cx="23774400" cy="1082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ED4D753E-4988-4E26-B8EC-CEC59648636A}"/>
              </a:ext>
            </a:extLst>
          </p:cNvPr>
          <p:cNvGrpSpPr/>
          <p:nvPr/>
        </p:nvGrpSpPr>
        <p:grpSpPr>
          <a:xfrm>
            <a:off x="914400" y="3401743"/>
            <a:ext cx="22325581" cy="4837977"/>
            <a:chOff x="1076414" y="4377894"/>
            <a:chExt cx="22325581" cy="3525134"/>
          </a:xfrm>
        </p:grpSpPr>
        <p:grpSp>
          <p:nvGrpSpPr>
            <p:cNvPr id="45" name="Group 5">
              <a:extLst>
                <a:ext uri="{FF2B5EF4-FFF2-40B4-BE49-F238E27FC236}">
                  <a16:creationId xmlns="" xmlns:a16="http://schemas.microsoft.com/office/drawing/2014/main" id="{78E00615-EBB9-4610-8C01-9F386F079C1E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63" name="Rounded Rectangle 38">
                <a:extLst>
                  <a:ext uri="{FF2B5EF4-FFF2-40B4-BE49-F238E27FC236}">
                    <a16:creationId xmlns="" xmlns:a16="http://schemas.microsoft.com/office/drawing/2014/main" id="{6A8EFE30-1D46-49E5-8724-1C388E0D1DD5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="" xmlns:a16="http://schemas.microsoft.com/office/drawing/2014/main" id="{42CDC76F-B55B-4B77-BADC-93904A6509BA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>
              <a:extLst>
                <a:ext uri="{FF2B5EF4-FFF2-40B4-BE49-F238E27FC236}">
                  <a16:creationId xmlns="" xmlns:a16="http://schemas.microsoft.com/office/drawing/2014/main" id="{1562B6B4-2011-410A-B485-9E1CE96455CC}"/>
                </a:ext>
              </a:extLst>
            </p:cNvPr>
            <p:cNvGrpSpPr/>
            <p:nvPr/>
          </p:nvGrpSpPr>
          <p:grpSpPr>
            <a:xfrm>
              <a:off x="1076414" y="4377894"/>
              <a:ext cx="6652825" cy="781943"/>
              <a:chOff x="166396" y="8755081"/>
              <a:chExt cx="6652825" cy="781943"/>
            </a:xfrm>
          </p:grpSpPr>
          <p:sp>
            <p:nvSpPr>
              <p:cNvPr id="47" name="Freeform 20">
                <a:extLst>
                  <a:ext uri="{FF2B5EF4-FFF2-40B4-BE49-F238E27FC236}">
                    <a16:creationId xmlns="" xmlns:a16="http://schemas.microsoft.com/office/drawing/2014/main" id="{003E316F-C875-4537-9E6C-86A960434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625887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8" name="Group 7">
                <a:extLst>
                  <a:ext uri="{FF2B5EF4-FFF2-40B4-BE49-F238E27FC236}">
                    <a16:creationId xmlns="" xmlns:a16="http://schemas.microsoft.com/office/drawing/2014/main" id="{D3F9FA70-A0CB-47D8-B639-DF6C8D1455B0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0" name="Freeform 45">
                  <a:extLst>
                    <a:ext uri="{FF2B5EF4-FFF2-40B4-BE49-F238E27FC236}">
                      <a16:creationId xmlns="" xmlns:a16="http://schemas.microsoft.com/office/drawing/2014/main" id="{1C4ACD65-8FB9-4270-A976-E1D19D289D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="" xmlns:a16="http://schemas.microsoft.com/office/drawing/2014/main" id="{52E72B19-5E02-4604-ACBA-F35321FBBA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47">
                  <a:extLst>
                    <a:ext uri="{FF2B5EF4-FFF2-40B4-BE49-F238E27FC236}">
                      <a16:creationId xmlns="" xmlns:a16="http://schemas.microsoft.com/office/drawing/2014/main" id="{8732835D-B58C-4D5B-A33D-53F504FC0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8">
                  <a:extLst>
                    <a:ext uri="{FF2B5EF4-FFF2-40B4-BE49-F238E27FC236}">
                      <a16:creationId xmlns="" xmlns:a16="http://schemas.microsoft.com/office/drawing/2014/main" id="{9C71287B-DE62-42D4-AD6C-165D63BB70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9">
                  <a:extLst>
                    <a:ext uri="{FF2B5EF4-FFF2-40B4-BE49-F238E27FC236}">
                      <a16:creationId xmlns="" xmlns:a16="http://schemas.microsoft.com/office/drawing/2014/main" id="{4DF58A75-5FFA-4D5E-8939-78702C377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0">
                  <a:extLst>
                    <a:ext uri="{FF2B5EF4-FFF2-40B4-BE49-F238E27FC236}">
                      <a16:creationId xmlns="" xmlns:a16="http://schemas.microsoft.com/office/drawing/2014/main" id="{FBAD4D47-0421-473F-8923-B0516C4425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1">
                  <a:extLst>
                    <a:ext uri="{FF2B5EF4-FFF2-40B4-BE49-F238E27FC236}">
                      <a16:creationId xmlns="" xmlns:a16="http://schemas.microsoft.com/office/drawing/2014/main" id="{5BDF0B38-FCB7-47AC-B944-AB50BD2DCB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2">
                  <a:extLst>
                    <a:ext uri="{FF2B5EF4-FFF2-40B4-BE49-F238E27FC236}">
                      <a16:creationId xmlns="" xmlns:a16="http://schemas.microsoft.com/office/drawing/2014/main" id="{C43824A8-6EB4-4464-A304-40B7ABF98E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Rectangle 53">
                  <a:extLst>
                    <a:ext uri="{FF2B5EF4-FFF2-40B4-BE49-F238E27FC236}">
                      <a16:creationId xmlns="" xmlns:a16="http://schemas.microsoft.com/office/drawing/2014/main" id="{F490F438-C2D5-4003-B781-348F625301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Rectangle 54">
                  <a:extLst>
                    <a:ext uri="{FF2B5EF4-FFF2-40B4-BE49-F238E27FC236}">
                      <a16:creationId xmlns="" xmlns:a16="http://schemas.microsoft.com/office/drawing/2014/main" id="{3A8B705E-DA78-4F12-AEC6-705F08F058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55">
                  <a:extLst>
                    <a:ext uri="{FF2B5EF4-FFF2-40B4-BE49-F238E27FC236}">
                      <a16:creationId xmlns="" xmlns:a16="http://schemas.microsoft.com/office/drawing/2014/main" id="{26E64989-F3B1-4C0D-AD43-47DDF1BDD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56">
                  <a:extLst>
                    <a:ext uri="{FF2B5EF4-FFF2-40B4-BE49-F238E27FC236}">
                      <a16:creationId xmlns="" xmlns:a16="http://schemas.microsoft.com/office/drawing/2014/main" id="{56BD5522-9A8A-404A-8F6B-36F0DC4E8C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61446D8B-4E99-4DE3-B3C4-293632CC0DEA}"/>
                  </a:ext>
                </a:extLst>
              </p:cNvPr>
              <p:cNvSpPr txBox="1"/>
              <p:nvPr/>
            </p:nvSpPr>
            <p:spPr>
              <a:xfrm>
                <a:off x="932673" y="8779168"/>
                <a:ext cx="5886548" cy="583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 TẬP VỀ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8196260" cy="861774"/>
            <a:chOff x="644526" y="2766774"/>
            <a:chExt cx="7001904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5739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latin typeface="Tahoma" pitchFamily="34" charset="0"/>
                  <a:cs typeface="Tahoma" pitchFamily="34" charset="0"/>
                </a:rPr>
                <a:t>Cách cho hàm số.</a:t>
              </a:r>
              <a:endParaRPr lang="en-US" sz="48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1804" y="2795826"/>
              <a:ext cx="4645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819400" y="4880789"/>
            <a:ext cx="73842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itchFamily="34" charset="0"/>
                <a:cs typeface="Tahoma" pitchFamily="34" charset="0"/>
              </a:rPr>
              <a:t>Hàm số cho </a:t>
            </a:r>
            <a:r>
              <a:rPr lang="vi-VN" sz="4400" b="1">
                <a:latin typeface="Tahoma" pitchFamily="34" charset="0"/>
                <a:cs typeface="Tahoma" pitchFamily="34" charset="0"/>
              </a:rPr>
              <a:t>bằng bảng</a:t>
            </a:r>
            <a:r>
              <a:rPr lang="en-US" sz="4400" b="1">
                <a:latin typeface="Tahoma" pitchFamily="34" charset="0"/>
                <a:cs typeface="Tahoma" pitchFamily="34" charset="0"/>
              </a:rPr>
              <a:t>.</a:t>
            </a:r>
            <a:endParaRPr lang="en-US" sz="4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19400" y="5791200"/>
            <a:ext cx="1074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itchFamily="34" charset="0"/>
                <a:cs typeface="Tahoma" pitchFamily="34" charset="0"/>
              </a:rPr>
              <a:t>Hàm số cho bằng biểu đồ.</a:t>
            </a:r>
            <a:endParaRPr lang="en-US" sz="4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19400" y="6698159"/>
            <a:ext cx="922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itchFamily="34" charset="0"/>
                <a:cs typeface="Tahoma" pitchFamily="34" charset="0"/>
              </a:rPr>
              <a:t>Hàm số cho bằng công thức.</a:t>
            </a:r>
            <a:endParaRPr lang="en-US" sz="4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388521" y="8401110"/>
            <a:ext cx="21948825" cy="3562290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819400" y="9252228"/>
                <a:ext cx="172212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Tập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xác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định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của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hàm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số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cs typeface="Tahoma" pitchFamily="34" charset="0"/>
                      </a:rPr>
                      <m:t>𝑦</m:t>
                    </m:r>
                    <m:r>
                      <a:rPr lang="en-US" sz="4400" b="1">
                        <a:latin typeface="Cambria Math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tập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tất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cả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các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số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thực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cs typeface="Tahoma" pitchFamily="34" charset="0"/>
                      </a:rPr>
                      <m:t>𝑥</m:t>
                    </m:r>
                  </m:oMath>
                </a14:m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sao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cho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nghĩa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9252228"/>
                <a:ext cx="17221200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451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30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/>
      <p:bldP spid="42" grpId="0"/>
      <p:bldP spid="52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1353800" cy="830997"/>
            <a:chOff x="-288924" y="1892299"/>
            <a:chExt cx="113538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89773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 TẬP VỀ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latin typeface="Tahoma" pitchFamily="34" charset="0"/>
                  <a:cs typeface="Tahoma" pitchFamily="34" charset="0"/>
                </a:rPr>
                <a:t>Cách cho hàm số.</a:t>
              </a:r>
              <a:endParaRPr lang="en-US" sz="48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95400" y="5410200"/>
            <a:ext cx="21819676" cy="7509642"/>
            <a:chOff x="1270511" y="5867400"/>
            <a:chExt cx="21819676" cy="830815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803654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659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50280" y="3855967"/>
                <a:ext cx="17628719" cy="1510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+mj-lt"/>
                    <a:cs typeface="Tahoma" pitchFamily="34" charset="0"/>
                  </a:rPr>
                  <a:t>Tìm tập xác định của các hàm số</a:t>
                </a:r>
                <a:endParaRPr lang="en-US" sz="4400" b="1" dirty="0">
                  <a:latin typeface="+mj-lt"/>
                  <a:cs typeface="Tahoma" pitchFamily="34" charset="0"/>
                </a:endParaRPr>
              </a:p>
              <a:p>
                <a:r>
                  <a:rPr lang="vi-VN" sz="4400" b="1" dirty="0">
                    <a:latin typeface="+mj-lt"/>
                    <a:cs typeface="Tahoma" pitchFamily="34" charset="0"/>
                  </a:rPr>
                  <a:t> 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)=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	         </a:t>
                </a:r>
                <a:r>
                  <a:rPr lang="vi-VN" sz="4400" b="1" dirty="0">
                    <a:latin typeface="+mj-lt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)=−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	</a:t>
                </a:r>
                <a:r>
                  <a:rPr lang="vi-VN" sz="4400" b="1" dirty="0">
                    <a:latin typeface="+mj-lt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)=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4400" b="1" dirty="0">
                  <a:latin typeface="+mj-lt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280" y="3855967"/>
                <a:ext cx="17628719" cy="1510222"/>
              </a:xfrm>
              <a:prstGeom prst="rect">
                <a:avLst/>
              </a:prstGeom>
              <a:blipFill rotWithShape="1">
                <a:blip r:embed="rId3"/>
                <a:stretch>
                  <a:fillRect l="-1418" t="-8097" b="-1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52600" y="6629400"/>
                <a:ext cx="20193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+mj-lt"/>
                    <a:cs typeface="Tahoma" pitchFamily="34" charset="0"/>
                  </a:rPr>
                  <a:t> a)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nghĩa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đã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𝑫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629400"/>
                <a:ext cx="20193000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634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95400" y="8305800"/>
                <a:ext cx="198120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+mj-lt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nghĩa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đã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𝑫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8305800"/>
                <a:ext cx="19812000" cy="784767"/>
              </a:xfrm>
              <a:prstGeom prst="rect">
                <a:avLst/>
              </a:prstGeom>
              <a:blipFill rotWithShape="0">
                <a:blip r:embed="rId5"/>
                <a:stretch>
                  <a:fillRect l="-1262" t="-14063" b="-36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828800" y="10288250"/>
                <a:ext cx="21031200" cy="833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+mj-lt"/>
                    <a:cs typeface="Tahoma" pitchFamily="34" charset="0"/>
                  </a:rPr>
                  <a:t>c)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nghĩa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+mj-lt"/>
                    <a:cs typeface="Tahoma" pitchFamily="34" charset="0"/>
                  </a:rPr>
                  <a:t>txđ</a:t>
                </a:r>
                <a:r>
                  <a:rPr lang="en-US" sz="4400" b="1" dirty="0" smtClean="0">
                    <a:latin typeface="+mj-lt"/>
                    <a:cs typeface="Tahoma" pitchFamily="34" charset="0"/>
                  </a:rPr>
                  <a:t>  </a:t>
                </a:r>
                <a:r>
                  <a:rPr lang="en-US" sz="4400" b="1" dirty="0" err="1" smtClean="0">
                    <a:latin typeface="+mj-lt"/>
                    <a:cs typeface="Tahoma" pitchFamily="34" charset="0"/>
                  </a:rPr>
                  <a:t>là</a:t>
                </a:r>
                <a:r>
                  <a:rPr lang="en-US" sz="4400" b="1" dirty="0" smtClean="0">
                    <a:latin typeface="+mj-lt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𝑫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4400" b="1" i="1">
                            <a:latin typeface="Cambria Math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0288250"/>
                <a:ext cx="21031200" cy="833113"/>
              </a:xfrm>
              <a:prstGeom prst="rect">
                <a:avLst/>
              </a:prstGeom>
              <a:blipFill rotWithShape="0">
                <a:blip r:embed="rId6"/>
                <a:stretch>
                  <a:fillRect l="-1159" t="-735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73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563261" y="1802974"/>
            <a:ext cx="5698329" cy="804672"/>
            <a:chOff x="644526" y="2823876"/>
            <a:chExt cx="972841" cy="804672"/>
          </a:xfrm>
          <a:solidFill>
            <a:srgbClr val="166083"/>
          </a:solidFill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972841" cy="804672"/>
            </a:xfrm>
            <a:prstGeom prst="round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7988" y="2849963"/>
              <a:ext cx="682590" cy="7694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SGK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502587" y="4808798"/>
            <a:ext cx="21819676" cy="7509642"/>
            <a:chOff x="1270511" y="5867400"/>
            <a:chExt cx="21819676" cy="830815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803654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91513" y="2600125"/>
            <a:ext cx="21841827" cy="2269637"/>
            <a:chOff x="1268078" y="3405486"/>
            <a:chExt cx="21841827" cy="226963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31113"/>
              <a:ext cx="21841827" cy="194401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4062911" cy="940513"/>
              <a:chOff x="1311958" y="3405486"/>
              <a:chExt cx="4062911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327075" y="2265393"/>
                <a:ext cx="793396" cy="330219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3124198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r>
                  <a:rPr lang="vi-VN" dirty="0"/>
                  <a:t>Bài 1/ 38 </a:t>
                </a:r>
                <a:endParaRPr lang="en-US" dirty="0"/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621225" y="2994434"/>
                <a:ext cx="16078200" cy="1755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+mj-lt"/>
                    <a:cs typeface="Tahoma" pitchFamily="34" charset="0"/>
                  </a:rPr>
                  <a:t>Tìm tập xác định của các hàm số</a:t>
                </a:r>
                <a:endParaRPr lang="en-US" sz="4400" b="1" dirty="0">
                  <a:latin typeface="+mj-lt"/>
                  <a:cs typeface="Tahoma" pitchFamily="34" charset="0"/>
                </a:endParaRPr>
              </a:p>
              <a:p>
                <a:r>
                  <a:rPr lang="vi-VN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vi-VN" sz="4400" b="1" i="1" dirty="0">
                    <a:latin typeface="+mj-lt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vi-VN" sz="4400" b="1" i="1" dirty="0">
                    <a:latin typeface="+mj-lt"/>
                    <a:cs typeface="Tahoma" pitchFamily="34" charset="0"/>
                  </a:rPr>
                  <a:t> 	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400" b="1" i="1" dirty="0">
                    <a:latin typeface="+mj-lt"/>
                    <a:cs typeface="Tahoma" pitchFamily="34" charset="0"/>
                  </a:rPr>
                  <a:t> 	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+mj-lt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225" y="2994434"/>
                <a:ext cx="16078200" cy="1755737"/>
              </a:xfrm>
              <a:prstGeom prst="rect">
                <a:avLst/>
              </a:prstGeom>
              <a:blipFill>
                <a:blip r:embed="rId3"/>
                <a:stretch>
                  <a:fillRect l="-1516" t="-694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133600" y="5562600"/>
                <a:ext cx="20726400" cy="1099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en-US" sz="4400" b="1" dirty="0" err="1">
                    <a:latin typeface="+mj-lt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nghĩa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 smtClean="0">
                    <a:latin typeface="+mj-lt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𝐃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ℝ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562600"/>
                <a:ext cx="20726400" cy="1099596"/>
              </a:xfrm>
              <a:prstGeom prst="rect">
                <a:avLst/>
              </a:prstGeom>
              <a:blipFill rotWithShape="0">
                <a:blip r:embed="rId4"/>
                <a:stretch>
                  <a:fillRect l="-123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2000419" y="7374473"/>
                <a:ext cx="19784605" cy="2279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+mj-lt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nghĩa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≠−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+mj-lt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+mj-lt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𝐃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ℝ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19" y="7374473"/>
                <a:ext cx="19784605" cy="2279791"/>
              </a:xfrm>
              <a:prstGeom prst="rect">
                <a:avLst/>
              </a:prstGeom>
              <a:blipFill rotWithShape="0">
                <a:blip r:embed="rId5"/>
                <a:stretch>
                  <a:fillRect l="-1232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840984" y="9349267"/>
                <a:ext cx="21239442" cy="2859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+mj-lt"/>
                    <a:cs typeface="Tahoma" pitchFamily="34" charset="0"/>
                  </a:rPr>
                  <a:t>c)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𝟏</m:t>
                        </m:r>
                      </m:e>
                    </m:rad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nghĩa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≥−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+mj-lt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⇔−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𝑫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+mj-lt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984" y="9349267"/>
                <a:ext cx="21239442" cy="2859373"/>
              </a:xfrm>
              <a:prstGeom prst="rect">
                <a:avLst/>
              </a:prstGeom>
              <a:blipFill rotWithShape="0">
                <a:blip r:embed="rId6"/>
                <a:stretch>
                  <a:fillRect l="-1177" b="-4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77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42999" y="5680624"/>
            <a:ext cx="21819676" cy="6206315"/>
            <a:chOff x="1270511" y="5867400"/>
            <a:chExt cx="21819676" cy="830815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803654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31925" y="2820287"/>
            <a:ext cx="21841827" cy="2473758"/>
            <a:chOff x="1268078" y="3405486"/>
            <a:chExt cx="21841827" cy="247375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26992"/>
              <a:ext cx="21841827" cy="235225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4062911" cy="940513"/>
              <a:chOff x="1311958" y="3405486"/>
              <a:chExt cx="4062911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327075" y="2265393"/>
                <a:ext cx="793396" cy="330219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3124198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r>
                  <a:rPr lang="vi-VN" dirty="0"/>
                  <a:t>Bài </a:t>
                </a:r>
                <a:r>
                  <a:rPr lang="en-US" dirty="0"/>
                  <a:t>2</a:t>
                </a:r>
                <a:r>
                  <a:rPr lang="vi-VN" dirty="0"/>
                  <a:t>/ 38 </a:t>
                </a:r>
                <a:endParaRPr lang="en-US" dirty="0"/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261637" y="3092429"/>
                <a:ext cx="16078200" cy="2049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+mj-lt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+mj-lt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+mj-lt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637" y="3092429"/>
                <a:ext cx="16078200" cy="2049022"/>
              </a:xfrm>
              <a:prstGeom prst="rect">
                <a:avLst/>
              </a:prstGeom>
              <a:blipFill>
                <a:blip r:embed="rId3"/>
                <a:stretch>
                  <a:fillRect l="-1516" b="-24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334500" y="6473279"/>
                <a:ext cx="5715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6473279"/>
                <a:ext cx="571500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610600" y="8666005"/>
                <a:ext cx="86868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8666005"/>
                <a:ext cx="8686800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9815728" y="7444597"/>
                <a:ext cx="448500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i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728" y="7444597"/>
                <a:ext cx="448500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3968455E-3F02-483C-B391-58977FC52FCA}"/>
              </a:ext>
            </a:extLst>
          </p:cNvPr>
          <p:cNvGrpSpPr/>
          <p:nvPr/>
        </p:nvGrpSpPr>
        <p:grpSpPr>
          <a:xfrm>
            <a:off x="9563261" y="1802974"/>
            <a:ext cx="5698329" cy="804672"/>
            <a:chOff x="644526" y="2823876"/>
            <a:chExt cx="972841" cy="804672"/>
          </a:xfrm>
          <a:solidFill>
            <a:srgbClr val="166083"/>
          </a:solidFill>
        </p:grpSpPr>
        <p:sp>
          <p:nvSpPr>
            <p:cNvPr id="57" name="Rounded Rectangle 7">
              <a:extLst>
                <a:ext uri="{FF2B5EF4-FFF2-40B4-BE49-F238E27FC236}">
                  <a16:creationId xmlns="" xmlns:a16="http://schemas.microsoft.com/office/drawing/2014/main" id="{F97EEE9E-1A77-4585-8BA2-279127C51BF1}"/>
                </a:ext>
              </a:extLst>
            </p:cNvPr>
            <p:cNvSpPr/>
            <p:nvPr/>
          </p:nvSpPr>
          <p:spPr>
            <a:xfrm>
              <a:off x="644526" y="2823876"/>
              <a:ext cx="972841" cy="804672"/>
            </a:xfrm>
            <a:prstGeom prst="round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3CD9D168-9EAE-4145-AF0D-01C04CAFE054}"/>
                </a:ext>
              </a:extLst>
            </p:cNvPr>
            <p:cNvSpPr txBox="1"/>
            <p:nvPr/>
          </p:nvSpPr>
          <p:spPr>
            <a:xfrm>
              <a:off x="797988" y="2849963"/>
              <a:ext cx="682590" cy="7694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SGK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629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942275" y="1731250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05394" y="5314547"/>
            <a:ext cx="23773806" cy="1424800"/>
            <a:chOff x="425801" y="4926397"/>
            <a:chExt cx="23773806" cy="1424800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26397"/>
              <a:ext cx="23316606" cy="1424800"/>
              <a:chOff x="241306" y="2217905"/>
              <a:chExt cx="11658303" cy="712400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17905"/>
                <a:ext cx="2468235" cy="7124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228755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5149387"/>
                  <a:ext cx="3832395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ℝ</m:t>
                        </m:r>
                        <m:r>
                          <a:rPr lang="en-US" sz="5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5400" b="1" dirty="0">
                            <a:solidFill>
                              <a:schemeClr val="bg1"/>
                            </a:solidFill>
                            <a:latin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49387"/>
                  <a:ext cx="3832395" cy="92333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5128167"/>
                  <a:ext cx="2542684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ℝ</m:t>
                        </m:r>
                        <m:r>
                          <m:rPr>
                            <m:nor/>
                          </m:rPr>
                          <a:rPr lang="vi-VN" sz="5400" b="1" dirty="0">
                            <a:solidFill>
                              <a:schemeClr val="bg1"/>
                            </a:solidFill>
                            <a:latin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5128167"/>
                  <a:ext cx="2542684" cy="92333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047935" y="5095449"/>
                  <a:ext cx="5096932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54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;</m:t>
                            </m:r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+∞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5400" b="1" dirty="0">
                            <a:solidFill>
                              <a:schemeClr val="bg1"/>
                            </a:solidFill>
                            <a:latin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7935" y="5095449"/>
                  <a:ext cx="5096932" cy="92333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=""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226312" y="5128167"/>
                  <a:ext cx="4973295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54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;</m:t>
                            </m:r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+∞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5400" b="1" dirty="0">
                            <a:solidFill>
                              <a:schemeClr val="bg1"/>
                            </a:solidFill>
                            <a:latin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2" y="5128167"/>
                  <a:ext cx="4973295" cy="92333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=""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254181" y="6832106"/>
            <a:ext cx="24153914" cy="5630853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=""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=""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=""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=""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=""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314810" y="545774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63654" y="2410321"/>
            <a:ext cx="24090260" cy="2871176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41253" y="5192294"/>
                  <a:ext cx="20691249" cy="11592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4800" b="1" dirty="0">
                      <a:latin typeface="Tahoma" pitchFamily="34" charset="0"/>
                      <a:cs typeface="Tahoma" pitchFamily="34" charset="0"/>
                    </a:rPr>
                    <a:t>Tìm tập xác định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𝐃</m:t>
                      </m:r>
                    </m:oMath>
                  </a14:m>
                  <a:r>
                    <a:rPr lang="nl-NL" sz="4800" b="1" dirty="0">
                      <a:latin typeface="Tahoma" pitchFamily="34" charset="0"/>
                      <a:cs typeface="Tahoma" pitchFamily="34" charset="0"/>
                    </a:rPr>
                    <a:t> của hàm số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𝒚</m:t>
                      </m:r>
                      <m:r>
                        <a:rPr lang="en-US" sz="4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nl-NL" sz="4800" b="1" dirty="0">
                      <a:latin typeface="Tahoma" pitchFamily="34" charset="0"/>
                      <a:cs typeface="Tahoma" pitchFamily="34" charset="0"/>
                    </a:rPr>
                    <a:t>.</a:t>
                  </a:r>
                  <a:endParaRPr lang="en-US" sz="4800" b="1" dirty="0"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53" y="5192294"/>
                  <a:ext cx="20691249" cy="115929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355" b="-1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339777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25622" y="7919921"/>
                <a:ext cx="142041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+mj-lt"/>
                          <a:cs typeface="Tahoma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400" b="1">
                          <a:latin typeface="+mj-lt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+mj-lt"/>
                          <a:cs typeface="Tahoma" pitchFamily="34" charset="0"/>
                        </a:rPr>
                        <m:t>ề</m:t>
                      </m:r>
                      <m:r>
                        <m:rPr>
                          <m:nor/>
                        </m:rPr>
                        <a:rPr lang="en-US" sz="4400" b="1">
                          <a:latin typeface="+mj-lt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+mj-lt"/>
                          <a:cs typeface="Tahoma" pitchFamily="34" charset="0"/>
                        </a:rPr>
                        <m:t>ki</m:t>
                      </m:r>
                      <m:r>
                        <m:rPr>
                          <m:nor/>
                        </m:rPr>
                        <a:rPr lang="en-US" sz="4400" b="1">
                          <a:latin typeface="+mj-lt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>
                          <a:latin typeface="+mj-lt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latin typeface="+mj-lt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+mj-lt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622" y="7919921"/>
                <a:ext cx="14204145" cy="76944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4222028" y="9058866"/>
                <a:ext cx="142041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ố đã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4400" b="1">
                          <a:latin typeface="Cambria Math"/>
                          <a:cs typeface="Tahoma" pitchFamily="34" charset="0"/>
                        </a:rPr>
                        <m:t>D</m:t>
                      </m:r>
                      <m:r>
                        <a:rPr lang="en-US" sz="4400" b="1">
                          <a:latin typeface="Cambria Math"/>
                          <a:cs typeface="Tahoma" pitchFamily="34" charset="0"/>
                        </a:rPr>
                        <m:t>=</m:t>
                      </m:r>
                      <m:r>
                        <a:rPr lang="en-US" sz="4400" b="1">
                          <a:latin typeface="Cambria Math"/>
                          <a:cs typeface="Tahoma" pitchFamily="34" charset="0"/>
                        </a:rPr>
                        <m:t>ℝ</m:t>
                      </m:r>
                      <m:r>
                        <a:rPr lang="en-US" sz="4400" b="1">
                          <a:latin typeface="Cambria Math"/>
                          <a:cs typeface="Tahoma" pitchFamily="34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latin typeface="Cambria Math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/>
                              <a:cs typeface="Tahoma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4400" b="1">
                          <a:latin typeface="Cambria Math"/>
                          <a:cs typeface="Tahoma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028" y="9058866"/>
                <a:ext cx="14204145" cy="76944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667238" y="1712475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8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6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05394" y="5314547"/>
            <a:ext cx="23773806" cy="1424800"/>
            <a:chOff x="425801" y="4926397"/>
            <a:chExt cx="23773806" cy="1424800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26397"/>
              <a:ext cx="23316606" cy="1424800"/>
              <a:chOff x="241306" y="2217905"/>
              <a:chExt cx="11658303" cy="712400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414876" y="2243792"/>
                <a:ext cx="2715059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17905"/>
                <a:ext cx="2468235" cy="7124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228755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5149387"/>
                  <a:ext cx="4185055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𝐃</m:t>
                        </m:r>
                        <m:r>
                          <a:rPr lang="en-US" sz="5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𝟏</m:t>
                            </m:r>
                            <m:r>
                              <a:rPr lang="en-US" sz="5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;−</m:t>
                            </m:r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𝟒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5400" b="1" dirty="0">
                            <a:solidFill>
                              <a:schemeClr val="bg1"/>
                            </a:solidFill>
                            <a:latin typeface="+mj-lt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49387"/>
                  <a:ext cx="4185055" cy="92333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372337" y="5128167"/>
                  <a:ext cx="4940070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5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D</m:t>
                        </m:r>
                        <m:r>
                          <a:rPr lang="en-US" sz="5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5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ℝ</m:t>
                        </m:r>
                        <m:r>
                          <a:rPr lang="en-US" sz="5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5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1;−4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schemeClr val="bg1"/>
                            </a:solidFill>
                            <a:latin typeface="+mj-lt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2337" y="5128167"/>
                  <a:ext cx="4940070" cy="92333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047935" y="5095449"/>
                  <a:ext cx="5096932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𝐃</m:t>
                        </m:r>
                        <m:r>
                          <a:rPr lang="en-US" sz="5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5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ℝ</m:t>
                        </m:r>
                        <m:r>
                          <a:rPr lang="en-US" sz="5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𝟏</m:t>
                            </m:r>
                            <m:r>
                              <a:rPr lang="en-US" sz="5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;</m:t>
                            </m:r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𝟒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schemeClr val="bg1"/>
                            </a:solidFill>
                            <a:latin typeface="+mj-lt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7935" y="5095449"/>
                  <a:ext cx="5096932" cy="92333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=""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226312" y="5128167"/>
                  <a:ext cx="4973295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5400" b="1" smtClean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D</m:t>
                        </m:r>
                        <m:r>
                          <a:rPr lang="en-US" sz="5400" b="1" smtClean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=</m:t>
                        </m:r>
                        <m:r>
                          <a:rPr lang="en-US" sz="5400" b="1" smtClean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ℝ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schemeClr val="bg1"/>
                            </a:solidFill>
                            <a:latin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2" y="5128167"/>
                  <a:ext cx="4973295" cy="92333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=""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0" y="6926387"/>
            <a:ext cx="24153914" cy="5630853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=""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=""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=""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=""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=""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6376525" y="5483323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63654" y="2410321"/>
            <a:ext cx="24090260" cy="2871176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41253" y="5192294"/>
                  <a:ext cx="20691249" cy="12786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4800" b="1" dirty="0">
                      <a:latin typeface="+mj-lt"/>
                      <a:cs typeface="Tahoma" pitchFamily="34" charset="0"/>
                    </a:rPr>
                    <a:t>Tìm</a:t>
                  </a:r>
                  <a:r>
                    <a:rPr lang="en-US" sz="4800" b="1" dirty="0">
                      <a:latin typeface="+mj-lt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+mj-lt"/>
                      <a:cs typeface="Tahoma" pitchFamily="34" charset="0"/>
                    </a:rPr>
                    <a:t>tập</a:t>
                  </a:r>
                  <a:r>
                    <a:rPr lang="en-US" sz="4800" b="1" dirty="0">
                      <a:latin typeface="+mj-lt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+mj-lt"/>
                      <a:cs typeface="Tahoma" pitchFamily="34" charset="0"/>
                    </a:rPr>
                    <a:t>xác</a:t>
                  </a:r>
                  <a:r>
                    <a:rPr lang="en-US" sz="4800" b="1" dirty="0">
                      <a:latin typeface="+mj-lt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+mj-lt"/>
                      <a:cs typeface="Tahoma" pitchFamily="34" charset="0"/>
                    </a:rPr>
                    <a:t>định</a:t>
                  </a:r>
                  <a:r>
                    <a:rPr lang="en-US" sz="4800" b="1" dirty="0">
                      <a:latin typeface="+mj-lt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𝐃</m:t>
                      </m:r>
                    </m:oMath>
                  </a14:m>
                  <a:r>
                    <a:rPr lang="en-US" sz="4800" b="1" dirty="0">
                      <a:latin typeface="+mj-lt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+mj-lt"/>
                      <a:cs typeface="Tahoma" pitchFamily="34" charset="0"/>
                    </a:rPr>
                    <a:t>của</a:t>
                  </a:r>
                  <a:r>
                    <a:rPr lang="en-US" sz="4800" b="1" dirty="0">
                      <a:latin typeface="+mj-lt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+mj-lt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latin typeface="+mj-lt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+mj-lt"/>
                      <a:cs typeface="Tahoma" pitchFamily="34" charset="0"/>
                    </a:rPr>
                    <a:t>số</a:t>
                  </a:r>
                  <a:r>
                    <a:rPr lang="en-US" sz="4800" b="1" dirty="0">
                      <a:latin typeface="+mj-lt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𝒚</m:t>
                      </m:r>
                      <m:r>
                        <a:rPr lang="en-US" sz="4800" b="1">
                          <a:latin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  <a:cs typeface="Tahoma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</m:oMath>
                  </a14:m>
                  <a:endParaRPr lang="en-US" sz="4800" b="1" dirty="0">
                    <a:latin typeface="+mj-lt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53" y="5192294"/>
                  <a:ext cx="20691249" cy="12786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355" b="-9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661132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329517" y="7859727"/>
                <a:ext cx="18292483" cy="1375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latin typeface="+mj-lt"/>
                          <a:cs typeface="Tahoma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+mj-lt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+mj-lt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+mj-lt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+mj-lt"/>
                          <a:cs typeface="Tahoma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+mj-lt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+mj-lt"/>
                          <a:cs typeface="Tahoma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+mj-lt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+mj-lt"/>
                          <a:cs typeface="Tahoma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+mj-lt"/>
                          <a:cs typeface="Tahoma" pitchFamily="34" charset="0"/>
                        </a:rPr>
                        <m:t>ngh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+mj-lt"/>
                          <a:cs typeface="Tahoma" pitchFamily="34" charset="0"/>
                        </a:rPr>
                        <m:t>ĩ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+mj-lt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+mj-lt"/>
                          <a:cs typeface="Tahoma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𝟒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≠−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+mj-lt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17" y="7859727"/>
                <a:ext cx="18292483" cy="137563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714736" y="9906000"/>
                <a:ext cx="153206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ố đã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𝐃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ℝ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latin typeface="Cambria Math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+mj-lt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736" y="9906000"/>
                <a:ext cx="15320683" cy="76944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1F04556-F98D-4D81-B09C-36796FA5E098}"/>
              </a:ext>
            </a:extLst>
          </p:cNvPr>
          <p:cNvGrpSpPr/>
          <p:nvPr/>
        </p:nvGrpSpPr>
        <p:grpSpPr>
          <a:xfrm>
            <a:off x="7942275" y="1712475"/>
            <a:ext cx="9716563" cy="830997"/>
            <a:chOff x="7942275" y="1712475"/>
            <a:chExt cx="9716563" cy="830997"/>
          </a:xfrm>
        </p:grpSpPr>
        <p:sp>
          <p:nvSpPr>
            <p:cNvPr id="55" name="Rounded Rectangle 52">
              <a:extLst>
                <a:ext uri="{FF2B5EF4-FFF2-40B4-BE49-F238E27FC236}">
                  <a16:creationId xmlns="" xmlns:a16="http://schemas.microsoft.com/office/drawing/2014/main" id="{93EE9F9F-E3ED-4F3F-9EAD-E35E4BE11A4F}"/>
                </a:ext>
              </a:extLst>
            </p:cNvPr>
            <p:cNvSpPr/>
            <p:nvPr/>
          </p:nvSpPr>
          <p:spPr>
            <a:xfrm>
              <a:off x="7942275" y="1731250"/>
              <a:ext cx="743818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C1AB7BD1-8743-4C5C-AE8B-47C4C983619D}"/>
                </a:ext>
              </a:extLst>
            </p:cNvPr>
            <p:cNvSpPr txBox="1"/>
            <p:nvPr/>
          </p:nvSpPr>
          <p:spPr>
            <a:xfrm>
              <a:off x="8667238" y="1712475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Bài tập trắc nghiệm</a:t>
              </a:r>
              <a:endParaRPr lang="en-US" sz="48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9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6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505000" y="5409668"/>
            <a:ext cx="23773806" cy="1424800"/>
            <a:chOff x="425801" y="4926397"/>
            <a:chExt cx="23773806" cy="1424800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26397"/>
              <a:ext cx="23316606" cy="1424800"/>
              <a:chOff x="241306" y="2217905"/>
              <a:chExt cx="11658303" cy="712400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17905"/>
                <a:ext cx="2468235" cy="7124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228755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5149387"/>
                  <a:ext cx="3420295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5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lang="nl-NL" sz="5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;</m:t>
                            </m:r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nl-NL" sz="5400" b="1" dirty="0">
                            <a:solidFill>
                              <a:schemeClr val="bg1"/>
                            </a:solidFill>
                            <a:latin typeface="+mj-lt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49387"/>
                  <a:ext cx="3420295" cy="92333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5128167"/>
                  <a:ext cx="3203890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5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𝟏</m:t>
                            </m:r>
                            <m:r>
                              <a:rPr lang="nl-NL" sz="5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;</m:t>
                            </m:r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𝟏</m:t>
                            </m:r>
                          </m:e>
                        </m:d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5128167"/>
                  <a:ext cx="3203890" cy="92333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047935" y="5095449"/>
                  <a:ext cx="5096932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2;0</m:t>
                            </m:r>
                          </m:e>
                        </m:d>
                        <m:r>
                          <a:rPr lang="nl-NL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latin typeface="+mj-lt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7935" y="5095449"/>
                  <a:ext cx="5096932" cy="92333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=""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226312" y="5128167"/>
                  <a:ext cx="4973295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0;1</m:t>
                            </m:r>
                          </m:e>
                        </m:d>
                        <m:r>
                          <a:rPr lang="nl-NL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latin typeface="+mj-lt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2" y="5128167"/>
                  <a:ext cx="4973295" cy="92333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=""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99606" y="7021508"/>
            <a:ext cx="24153914" cy="5630853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=""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=""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=""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=""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=""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514416" y="5552867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263260" y="2505442"/>
            <a:ext cx="24090260" cy="2871176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41253" y="5192294"/>
                  <a:ext cx="20691249" cy="11592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4800" b="1" dirty="0">
                      <a:latin typeface="+mj-lt"/>
                      <a:cs typeface="Tahoma" pitchFamily="34" charset="0"/>
                    </a:rPr>
                    <a:t>Điểm nào sau đây thuộc đồ thị hàm số </a:t>
                  </a:r>
                  <a14:m>
                    <m:oMath xmlns:m="http://schemas.openxmlformats.org/officeDocument/2006/math">
                      <m:r>
                        <a:rPr lang="nl-NL" sz="48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𝒚</m:t>
                      </m:r>
                      <m:r>
                        <a:rPr lang="nl-NL" sz="4800" b="1">
                          <a:latin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nl-NL" sz="48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nl-NL" sz="48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nl-NL" sz="4800" b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den>
                      </m:f>
                      <m:r>
                        <a:rPr lang="nl-NL" sz="4800" b="1">
                          <a:latin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</m:oMath>
                  </a14:m>
                  <a:endParaRPr lang="en-US" sz="4800" b="1" dirty="0">
                    <a:latin typeface="+mj-lt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53" y="5192294"/>
                  <a:ext cx="20691249" cy="115929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355" b="-1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295606" y="8015042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517851"/>
              </p:ext>
            </p:extLst>
          </p:nvPr>
        </p:nvGraphicFramePr>
        <p:xfrm>
          <a:off x="5127206" y="2762121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27206" y="2762121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103846" y="8451617"/>
                <a:ext cx="17149483" cy="1540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Thay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 độ 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𝑴</m:t>
                          </m:r>
                        </m:e>
                        <m:sub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𝑴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𝑴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𝟑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𝑴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𝑴</m:t>
                          </m:r>
                        </m:e>
                        <m:sub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nl-NL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;</m:t>
                          </m:r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+mj-lt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846" y="8451617"/>
                <a:ext cx="17149483" cy="15409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ounded Rectangle 52">
            <a:extLst>
              <a:ext uri="{FF2B5EF4-FFF2-40B4-BE49-F238E27FC236}">
                <a16:creationId xmlns="" xmlns:a16="http://schemas.microsoft.com/office/drawing/2014/main" id="{5FCECA41-F923-416F-86D7-4B3D2D10C209}"/>
              </a:ext>
            </a:extLst>
          </p:cNvPr>
          <p:cNvSpPr/>
          <p:nvPr/>
        </p:nvSpPr>
        <p:spPr>
          <a:xfrm>
            <a:off x="7942275" y="1731250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ABB6BFA-2F8F-419D-BC88-30CE12C025E5}"/>
              </a:ext>
            </a:extLst>
          </p:cNvPr>
          <p:cNvSpPr txBox="1"/>
          <p:nvPr/>
        </p:nvSpPr>
        <p:spPr>
          <a:xfrm>
            <a:off x="8667238" y="1712475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</TotalTime>
  <Words>2095</Words>
  <Application>Microsoft Office PowerPoint</Application>
  <PresentationFormat>Custom</PresentationFormat>
  <Paragraphs>239</Paragraphs>
  <Slides>20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DELL</cp:lastModifiedBy>
  <cp:revision>158</cp:revision>
  <dcterms:created xsi:type="dcterms:W3CDTF">2013-08-31T11:42:51Z</dcterms:created>
  <dcterms:modified xsi:type="dcterms:W3CDTF">2021-10-03T10:53:19Z</dcterms:modified>
</cp:coreProperties>
</file>